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3" r:id="rId10"/>
    <p:sldId id="299" r:id="rId11"/>
    <p:sldId id="302" r:id="rId12"/>
    <p:sldId id="333" r:id="rId13"/>
    <p:sldId id="264" r:id="rId14"/>
    <p:sldId id="334" r:id="rId15"/>
    <p:sldId id="336"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9DB"/>
    <a:srgbClr val="D2A1ED"/>
    <a:srgbClr val="0B49CB"/>
    <a:srgbClr val="552A42"/>
    <a:srgbClr val="F2F4F8"/>
    <a:srgbClr val="0948CB"/>
    <a:srgbClr val="1C7DDB"/>
    <a:srgbClr val="121619"/>
    <a:srgbClr val="F2F2F2"/>
    <a:srgbClr val="145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6449" autoAdjust="0"/>
  </p:normalViewPr>
  <p:slideViewPr>
    <p:cSldViewPr snapToGrid="0" snapToObjects="1">
      <p:cViewPr varScale="1">
        <p:scale>
          <a:sx n="117" d="100"/>
          <a:sy n="117" d="100"/>
        </p:scale>
        <p:origin x="61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FA935E-36BA-4D73-B1D7-663B91BF41DA}" type="doc">
      <dgm:prSet loTypeId="urn:microsoft.com/office/officeart/2005/8/layout/vList2" loCatId="list" qsTypeId="urn:microsoft.com/office/officeart/2005/8/quickstyle/simple5" qsCatId="simple" csTypeId="urn:microsoft.com/office/officeart/2005/8/colors/accent1_1" csCatId="accent1" phldr="1"/>
      <dgm:spPr/>
      <dgm:t>
        <a:bodyPr/>
        <a:lstStyle/>
        <a:p>
          <a:endParaRPr lang="es-ES"/>
        </a:p>
      </dgm:t>
    </dgm:pt>
    <dgm:pt modelId="{A725C7E9-E929-48DD-8490-FE54B4016005}">
      <dgm:prSet phldrT="[Texto]" custT="1"/>
      <dgm:spPr/>
      <dgm:t>
        <a:bodyPr/>
        <a:lstStyle/>
        <a:p>
          <a:r>
            <a:rPr lang="en-US" sz="1400">
              <a:latin typeface="Abadi" panose="020B0604020104020204" pitchFamily="34" charset="0"/>
            </a:rPr>
            <a:t>Unique lauch sites in the mission</a:t>
          </a:r>
          <a:endParaRPr lang="es-ES" sz="1400" dirty="0"/>
        </a:p>
      </dgm:t>
    </dgm:pt>
    <dgm:pt modelId="{6779995D-4CBD-40B8-A5C5-56F41F601F9A}" type="parTrans" cxnId="{44935956-3DB8-44C1-B580-E4C8C7F79963}">
      <dgm:prSet/>
      <dgm:spPr/>
      <dgm:t>
        <a:bodyPr/>
        <a:lstStyle/>
        <a:p>
          <a:endParaRPr lang="es-ES" sz="4400"/>
        </a:p>
      </dgm:t>
    </dgm:pt>
    <dgm:pt modelId="{59A73AFB-D222-4BFA-B1BD-AB1B04D8C9D5}" type="sibTrans" cxnId="{44935956-3DB8-44C1-B580-E4C8C7F79963}">
      <dgm:prSet/>
      <dgm:spPr/>
      <dgm:t>
        <a:bodyPr/>
        <a:lstStyle/>
        <a:p>
          <a:endParaRPr lang="es-ES" sz="4400"/>
        </a:p>
      </dgm:t>
    </dgm:pt>
    <dgm:pt modelId="{F1585E94-7386-4896-9B26-A9BB24BDB3C3}">
      <dgm:prSet phldrT="[Texto]" custT="1"/>
      <dgm:spPr/>
      <dgm:t>
        <a:bodyPr/>
        <a:lstStyle/>
        <a:p>
          <a:r>
            <a:rPr lang="en-US" sz="1400">
              <a:latin typeface="Abadi" panose="020B0604020104020204" pitchFamily="34" charset="0"/>
            </a:rPr>
            <a:t>5 records where lauch sites begin with ‘CCA’</a:t>
          </a:r>
          <a:endParaRPr lang="en-US" sz="1400" dirty="0">
            <a:latin typeface="Abadi" panose="020B0604020104020204" pitchFamily="34" charset="0"/>
          </a:endParaRPr>
        </a:p>
      </dgm:t>
    </dgm:pt>
    <dgm:pt modelId="{5B61BD2F-5941-40B5-9573-20DE87310833}" type="parTrans" cxnId="{6E3A5539-0B56-48E7-910F-E0F80E080EA2}">
      <dgm:prSet/>
      <dgm:spPr/>
      <dgm:t>
        <a:bodyPr/>
        <a:lstStyle/>
        <a:p>
          <a:endParaRPr lang="es-ES" sz="4400"/>
        </a:p>
      </dgm:t>
    </dgm:pt>
    <dgm:pt modelId="{C2A802A9-C7B2-4135-9FD7-DCB83E03261B}" type="sibTrans" cxnId="{6E3A5539-0B56-48E7-910F-E0F80E080EA2}">
      <dgm:prSet/>
      <dgm:spPr/>
      <dgm:t>
        <a:bodyPr/>
        <a:lstStyle/>
        <a:p>
          <a:endParaRPr lang="es-ES" sz="4400"/>
        </a:p>
      </dgm:t>
    </dgm:pt>
    <dgm:pt modelId="{F53A1E61-A9FE-494E-B03A-8A91AE695F9B}">
      <dgm:prSet phldrT="[Texto]" custT="1"/>
      <dgm:spPr/>
      <dgm:t>
        <a:bodyPr/>
        <a:lstStyle/>
        <a:p>
          <a:r>
            <a:rPr lang="en-US" sz="1400">
              <a:latin typeface="Abadi" panose="020B0604020104020204" pitchFamily="34" charset="0"/>
            </a:rPr>
            <a:t>Total payload mass carried by boosters launches by NASA (CRS)</a:t>
          </a:r>
          <a:endParaRPr lang="en-US" sz="1400" dirty="0">
            <a:latin typeface="Abadi" panose="020B0604020104020204" pitchFamily="34" charset="0"/>
          </a:endParaRPr>
        </a:p>
      </dgm:t>
    </dgm:pt>
    <dgm:pt modelId="{0B72CABC-0C66-472C-BCEB-08223B4F59BA}" type="parTrans" cxnId="{1D39A263-D1BD-4B6B-8042-89C88C78E8BA}">
      <dgm:prSet/>
      <dgm:spPr/>
      <dgm:t>
        <a:bodyPr/>
        <a:lstStyle/>
        <a:p>
          <a:endParaRPr lang="es-ES" sz="4400"/>
        </a:p>
      </dgm:t>
    </dgm:pt>
    <dgm:pt modelId="{E6FBAA69-38E3-4104-91B7-3663EB003B59}" type="sibTrans" cxnId="{1D39A263-D1BD-4B6B-8042-89C88C78E8BA}">
      <dgm:prSet/>
      <dgm:spPr/>
      <dgm:t>
        <a:bodyPr/>
        <a:lstStyle/>
        <a:p>
          <a:endParaRPr lang="es-ES" sz="4400"/>
        </a:p>
      </dgm:t>
    </dgm:pt>
    <dgm:pt modelId="{589F4E68-6EDA-40A6-9643-585F3539CB5B}">
      <dgm:prSet phldrT="[Texto]" custT="1"/>
      <dgm:spPr/>
      <dgm:t>
        <a:bodyPr/>
        <a:lstStyle/>
        <a:p>
          <a:r>
            <a:rPr lang="en-US" sz="1400" dirty="0">
              <a:latin typeface="Abadi" panose="020B0604020104020204" pitchFamily="34" charset="0"/>
            </a:rPr>
            <a:t>A</a:t>
          </a:r>
          <a:r>
            <a:rPr lang="en-US" sz="1400" i="0" dirty="0">
              <a:effectLst/>
              <a:latin typeface="Abadi" panose="020B0604020104020204" pitchFamily="34" charset="0"/>
            </a:rPr>
            <a:t>verage payload mass carried by booster version F9 v1.1</a:t>
          </a:r>
        </a:p>
      </dgm:t>
    </dgm:pt>
    <dgm:pt modelId="{7921D2B5-3EB7-4EB6-BEAA-437D3805D7C7}" type="parTrans" cxnId="{82131B10-6E1B-480A-974F-A60ED9B997F4}">
      <dgm:prSet/>
      <dgm:spPr/>
      <dgm:t>
        <a:bodyPr/>
        <a:lstStyle/>
        <a:p>
          <a:endParaRPr lang="es-ES" sz="4400"/>
        </a:p>
      </dgm:t>
    </dgm:pt>
    <dgm:pt modelId="{348FB19E-0C73-41AF-BBCE-89C453BA9CDD}" type="sibTrans" cxnId="{82131B10-6E1B-480A-974F-A60ED9B997F4}">
      <dgm:prSet/>
      <dgm:spPr/>
      <dgm:t>
        <a:bodyPr/>
        <a:lstStyle/>
        <a:p>
          <a:endParaRPr lang="es-ES" sz="4400"/>
        </a:p>
      </dgm:t>
    </dgm:pt>
    <dgm:pt modelId="{464830D1-9DCA-477E-A920-9F7592043FEC}">
      <dgm:prSet phldrT="[Texto]" custT="1"/>
      <dgm:spPr/>
      <dgm:t>
        <a:bodyPr/>
        <a:lstStyle/>
        <a:p>
          <a:r>
            <a:rPr lang="en-US" sz="1400" dirty="0">
              <a:latin typeface="Abadi" panose="020B0604020104020204" pitchFamily="34" charset="0"/>
            </a:rPr>
            <a:t>D</a:t>
          </a:r>
          <a:r>
            <a:rPr lang="en-US" sz="1400" i="0" dirty="0">
              <a:effectLst/>
              <a:latin typeface="Abadi" panose="020B0604020104020204" pitchFamily="34" charset="0"/>
            </a:rPr>
            <a:t>ate when the first </a:t>
          </a:r>
          <a:r>
            <a:rPr lang="en-US" sz="1400" i="0" dirty="0" err="1">
              <a:effectLst/>
              <a:latin typeface="Abadi" panose="020B0604020104020204" pitchFamily="34" charset="0"/>
            </a:rPr>
            <a:t>succesful</a:t>
          </a:r>
          <a:r>
            <a:rPr lang="en-US" sz="1400" i="0" dirty="0">
              <a:effectLst/>
              <a:latin typeface="Abadi" panose="020B0604020104020204" pitchFamily="34" charset="0"/>
            </a:rPr>
            <a:t> landing outcome in ground pad was achieved</a:t>
          </a:r>
        </a:p>
      </dgm:t>
    </dgm:pt>
    <dgm:pt modelId="{BDA686E3-7E55-4763-9EAB-8FDDC9D85171}" type="parTrans" cxnId="{702D3892-B766-404D-A93B-D770602C0D77}">
      <dgm:prSet/>
      <dgm:spPr/>
      <dgm:t>
        <a:bodyPr/>
        <a:lstStyle/>
        <a:p>
          <a:endParaRPr lang="es-ES" sz="4400"/>
        </a:p>
      </dgm:t>
    </dgm:pt>
    <dgm:pt modelId="{44481A50-A2F6-4FCE-97E1-ED748A18AE81}" type="sibTrans" cxnId="{702D3892-B766-404D-A93B-D770602C0D77}">
      <dgm:prSet/>
      <dgm:spPr/>
      <dgm:t>
        <a:bodyPr/>
        <a:lstStyle/>
        <a:p>
          <a:endParaRPr lang="es-ES" sz="4400"/>
        </a:p>
      </dgm:t>
    </dgm:pt>
    <dgm:pt modelId="{7AE5574D-20B1-47E3-BFE5-59041FC1666F}">
      <dgm:prSet phldrT="[Texto]" custT="1"/>
      <dgm:spPr/>
      <dgm:t>
        <a:bodyPr/>
        <a:lstStyle/>
        <a:p>
          <a:r>
            <a:rPr lang="en-US" sz="1400" dirty="0">
              <a:latin typeface="Abadi" panose="020B0604020104020204" pitchFamily="34" charset="0"/>
            </a:rPr>
            <a:t>N</a:t>
          </a:r>
          <a:r>
            <a:rPr lang="en-US" sz="1400" i="0" dirty="0">
              <a:effectLst/>
              <a:latin typeface="Abadi" panose="020B0604020104020204" pitchFamily="34" charset="0"/>
            </a:rPr>
            <a:t>ames of the boosters which have success in drone ship and have payload mass greater than 4000 but less than 6000</a:t>
          </a:r>
        </a:p>
      </dgm:t>
    </dgm:pt>
    <dgm:pt modelId="{E91C4151-28D9-4B48-994C-D4FD7A1A2C83}" type="parTrans" cxnId="{6747A388-BA5C-4769-977B-9F2E6D78D446}">
      <dgm:prSet/>
      <dgm:spPr/>
      <dgm:t>
        <a:bodyPr/>
        <a:lstStyle/>
        <a:p>
          <a:endParaRPr lang="es-ES" sz="4400"/>
        </a:p>
      </dgm:t>
    </dgm:pt>
    <dgm:pt modelId="{06BC3738-1F89-4FC4-B574-5A86E37F1A13}" type="sibTrans" cxnId="{6747A388-BA5C-4769-977B-9F2E6D78D446}">
      <dgm:prSet/>
      <dgm:spPr/>
      <dgm:t>
        <a:bodyPr/>
        <a:lstStyle/>
        <a:p>
          <a:endParaRPr lang="es-ES" sz="4400"/>
        </a:p>
      </dgm:t>
    </dgm:pt>
    <dgm:pt modelId="{C66A77F9-5E6E-4136-898F-6A5D731362B7}">
      <dgm:prSet phldrT="[Texto]" custT="1"/>
      <dgm:spPr/>
      <dgm:t>
        <a:bodyPr/>
        <a:lstStyle/>
        <a:p>
          <a:r>
            <a:rPr lang="en-US" sz="1400" dirty="0">
              <a:latin typeface="Abadi" panose="020B0604020104020204" pitchFamily="34" charset="0"/>
            </a:rPr>
            <a:t>T</a:t>
          </a:r>
          <a:r>
            <a:rPr lang="en-US" sz="1400" i="0" dirty="0">
              <a:effectLst/>
              <a:latin typeface="Abadi" panose="020B0604020104020204" pitchFamily="34" charset="0"/>
            </a:rPr>
            <a:t>otal number of successful and failure mission outcomes</a:t>
          </a:r>
        </a:p>
      </dgm:t>
    </dgm:pt>
    <dgm:pt modelId="{8547B582-74B6-471A-A8D4-27539A4DE29C}" type="parTrans" cxnId="{0B7082D5-0B73-4F75-BF06-FBAF50D0FA2F}">
      <dgm:prSet/>
      <dgm:spPr/>
      <dgm:t>
        <a:bodyPr/>
        <a:lstStyle/>
        <a:p>
          <a:endParaRPr lang="es-ES" sz="4400"/>
        </a:p>
      </dgm:t>
    </dgm:pt>
    <dgm:pt modelId="{8D68C9D8-C39F-4A44-8089-74703C216377}" type="sibTrans" cxnId="{0B7082D5-0B73-4F75-BF06-FBAF50D0FA2F}">
      <dgm:prSet/>
      <dgm:spPr/>
      <dgm:t>
        <a:bodyPr/>
        <a:lstStyle/>
        <a:p>
          <a:endParaRPr lang="es-ES" sz="4400"/>
        </a:p>
      </dgm:t>
    </dgm:pt>
    <dgm:pt modelId="{B55C277C-CA18-4B2E-A29A-0A83344A33F7}">
      <dgm:prSet phldrT="[Texto]" custT="1"/>
      <dgm:spPr/>
      <dgm:t>
        <a:bodyPr/>
        <a:lstStyle/>
        <a:p>
          <a:r>
            <a:rPr lang="en-US" sz="1400" i="0" dirty="0">
              <a:effectLst/>
              <a:latin typeface="Abadi" panose="020B0604020104020204" pitchFamily="34" charset="0"/>
            </a:rPr>
            <a:t>Names of the </a:t>
          </a:r>
          <a:r>
            <a:rPr lang="en-US" sz="1400" i="0" dirty="0" err="1">
              <a:effectLst/>
              <a:latin typeface="Abadi" panose="020B0604020104020204" pitchFamily="34" charset="0"/>
            </a:rPr>
            <a:t>booster_versions</a:t>
          </a:r>
          <a:r>
            <a:rPr lang="en-US" sz="1400" i="0" dirty="0">
              <a:effectLst/>
              <a:latin typeface="Abadi" panose="020B0604020104020204" pitchFamily="34" charset="0"/>
            </a:rPr>
            <a:t> which have carried the maximum payload mass</a:t>
          </a:r>
        </a:p>
      </dgm:t>
    </dgm:pt>
    <dgm:pt modelId="{A1EFC991-14FD-42CC-98B0-B05B12A91F0B}" type="parTrans" cxnId="{489A2FC6-2276-496C-A58B-DC99C41CCB9E}">
      <dgm:prSet/>
      <dgm:spPr/>
      <dgm:t>
        <a:bodyPr/>
        <a:lstStyle/>
        <a:p>
          <a:endParaRPr lang="es-ES" sz="4400"/>
        </a:p>
      </dgm:t>
    </dgm:pt>
    <dgm:pt modelId="{F952E2B1-2F2C-4963-9980-D98F70EA0B80}" type="sibTrans" cxnId="{489A2FC6-2276-496C-A58B-DC99C41CCB9E}">
      <dgm:prSet/>
      <dgm:spPr/>
      <dgm:t>
        <a:bodyPr/>
        <a:lstStyle/>
        <a:p>
          <a:endParaRPr lang="es-ES" sz="4400"/>
        </a:p>
      </dgm:t>
    </dgm:pt>
    <dgm:pt modelId="{EC40C0FA-23B1-470C-8A8C-8F06DC2DBF91}">
      <dgm:prSet phldrT="[Texto]" custT="1"/>
      <dgm:spPr/>
      <dgm:t>
        <a:bodyPr/>
        <a:lstStyle/>
        <a:p>
          <a:r>
            <a:rPr lang="en-US" sz="1400" dirty="0">
              <a:latin typeface="Abadi" panose="020B0604020104020204" pitchFamily="34" charset="0"/>
            </a:rPr>
            <a:t>R</a:t>
          </a:r>
          <a:r>
            <a:rPr lang="en-US" sz="1400" i="0" dirty="0">
              <a:effectLst/>
              <a:latin typeface="Abadi" panose="020B0604020104020204" pitchFamily="34" charset="0"/>
            </a:rPr>
            <a:t>ecords which display the month names, failure </a:t>
          </a:r>
          <a:r>
            <a:rPr lang="en-US" sz="1400" i="0" dirty="0" err="1">
              <a:effectLst/>
              <a:latin typeface="Abadi" panose="020B0604020104020204" pitchFamily="34" charset="0"/>
            </a:rPr>
            <a:t>landing_outcomes</a:t>
          </a:r>
          <a:r>
            <a:rPr lang="en-US" sz="1400" i="0" dirty="0">
              <a:effectLst/>
              <a:latin typeface="Abadi" panose="020B0604020104020204" pitchFamily="34" charset="0"/>
            </a:rPr>
            <a:t> in drone ship, booster versions, </a:t>
          </a:r>
          <a:r>
            <a:rPr lang="en-US" sz="1400" i="0" dirty="0" err="1">
              <a:effectLst/>
              <a:latin typeface="Abadi" panose="020B0604020104020204" pitchFamily="34" charset="0"/>
            </a:rPr>
            <a:t>launch_site</a:t>
          </a:r>
          <a:r>
            <a:rPr lang="en-US" sz="1400" i="0" dirty="0">
              <a:effectLst/>
              <a:latin typeface="Abadi" panose="020B0604020104020204" pitchFamily="34" charset="0"/>
            </a:rPr>
            <a:t> for the months in year 2015</a:t>
          </a:r>
        </a:p>
      </dgm:t>
    </dgm:pt>
    <dgm:pt modelId="{AB3F87FF-D6B0-439F-B6AE-308B36E2D65B}" type="parTrans" cxnId="{3339F8CA-2B10-4756-940C-2A1E39C096CD}">
      <dgm:prSet/>
      <dgm:spPr/>
      <dgm:t>
        <a:bodyPr/>
        <a:lstStyle/>
        <a:p>
          <a:endParaRPr lang="es-ES" sz="4400"/>
        </a:p>
      </dgm:t>
    </dgm:pt>
    <dgm:pt modelId="{3FE342CC-2191-412C-A693-E91813BC7181}" type="sibTrans" cxnId="{3339F8CA-2B10-4756-940C-2A1E39C096CD}">
      <dgm:prSet/>
      <dgm:spPr/>
      <dgm:t>
        <a:bodyPr/>
        <a:lstStyle/>
        <a:p>
          <a:endParaRPr lang="es-ES" sz="4400"/>
        </a:p>
      </dgm:t>
    </dgm:pt>
    <dgm:pt modelId="{E36C5DAB-8E2A-41ED-9F9A-888A484E5797}">
      <dgm:prSet phldrT="[Texto]" custT="1"/>
      <dgm:spPr/>
      <dgm:t>
        <a:bodyPr/>
        <a:lstStyle/>
        <a:p>
          <a:r>
            <a:rPr lang="en-US" sz="1400" i="0" dirty="0">
              <a:effectLst/>
              <a:latin typeface="Abadi" panose="020B0604020104020204" pitchFamily="34" charset="0"/>
            </a:rPr>
            <a:t>Ranking of the count of landing outcomes (such as Failure (drone ship) or Success (ground pad)) between the date 2010-06-04 and 2017-03-20, in descending order.</a:t>
          </a:r>
          <a:endParaRPr lang="es-ES" sz="1400" dirty="0"/>
        </a:p>
      </dgm:t>
    </dgm:pt>
    <dgm:pt modelId="{4E168E89-8A63-430E-B13C-B020E92B674A}" type="parTrans" cxnId="{29492E61-B6A9-4425-BAE6-2E6B4C398354}">
      <dgm:prSet/>
      <dgm:spPr/>
      <dgm:t>
        <a:bodyPr/>
        <a:lstStyle/>
        <a:p>
          <a:endParaRPr lang="es-ES" sz="4400"/>
        </a:p>
      </dgm:t>
    </dgm:pt>
    <dgm:pt modelId="{23FE0352-C97C-4655-96B7-1CF0A0DF8950}" type="sibTrans" cxnId="{29492E61-B6A9-4425-BAE6-2E6B4C398354}">
      <dgm:prSet/>
      <dgm:spPr/>
      <dgm:t>
        <a:bodyPr/>
        <a:lstStyle/>
        <a:p>
          <a:endParaRPr lang="es-ES" sz="4400"/>
        </a:p>
      </dgm:t>
    </dgm:pt>
    <dgm:pt modelId="{EBC4EF62-59DF-4FE5-B88C-C691B54EC6E8}" type="pres">
      <dgm:prSet presAssocID="{56FA935E-36BA-4D73-B1D7-663B91BF41DA}" presName="linear" presStyleCnt="0">
        <dgm:presLayoutVars>
          <dgm:animLvl val="lvl"/>
          <dgm:resizeHandles val="exact"/>
        </dgm:presLayoutVars>
      </dgm:prSet>
      <dgm:spPr/>
    </dgm:pt>
    <dgm:pt modelId="{B4E903F3-A4C7-458D-8FE8-08D4898F10BF}" type="pres">
      <dgm:prSet presAssocID="{A725C7E9-E929-48DD-8490-FE54B4016005}" presName="parentText" presStyleLbl="node1" presStyleIdx="0" presStyleCnt="10">
        <dgm:presLayoutVars>
          <dgm:chMax val="0"/>
          <dgm:bulletEnabled val="1"/>
        </dgm:presLayoutVars>
      </dgm:prSet>
      <dgm:spPr/>
    </dgm:pt>
    <dgm:pt modelId="{6D6EF052-711F-42ED-BDE1-17BC5171CDD8}" type="pres">
      <dgm:prSet presAssocID="{59A73AFB-D222-4BFA-B1BD-AB1B04D8C9D5}" presName="spacer" presStyleCnt="0"/>
      <dgm:spPr/>
    </dgm:pt>
    <dgm:pt modelId="{A6C4E5EE-A105-4DE2-80AA-FFF0D28B51FE}" type="pres">
      <dgm:prSet presAssocID="{F1585E94-7386-4896-9B26-A9BB24BDB3C3}" presName="parentText" presStyleLbl="node1" presStyleIdx="1" presStyleCnt="10">
        <dgm:presLayoutVars>
          <dgm:chMax val="0"/>
          <dgm:bulletEnabled val="1"/>
        </dgm:presLayoutVars>
      </dgm:prSet>
      <dgm:spPr/>
    </dgm:pt>
    <dgm:pt modelId="{664C88EE-8846-460F-B2D4-CBE4710DBAFF}" type="pres">
      <dgm:prSet presAssocID="{C2A802A9-C7B2-4135-9FD7-DCB83E03261B}" presName="spacer" presStyleCnt="0"/>
      <dgm:spPr/>
    </dgm:pt>
    <dgm:pt modelId="{13763447-56BC-4E34-BEFB-955D84DE6393}" type="pres">
      <dgm:prSet presAssocID="{F53A1E61-A9FE-494E-B03A-8A91AE695F9B}" presName="parentText" presStyleLbl="node1" presStyleIdx="2" presStyleCnt="10">
        <dgm:presLayoutVars>
          <dgm:chMax val="0"/>
          <dgm:bulletEnabled val="1"/>
        </dgm:presLayoutVars>
      </dgm:prSet>
      <dgm:spPr/>
    </dgm:pt>
    <dgm:pt modelId="{CE4BE5C4-7E43-493E-A29A-E43E9E58E5AA}" type="pres">
      <dgm:prSet presAssocID="{E6FBAA69-38E3-4104-91B7-3663EB003B59}" presName="spacer" presStyleCnt="0"/>
      <dgm:spPr/>
    </dgm:pt>
    <dgm:pt modelId="{78165DAD-D26E-4248-A47A-8A26A2431AC9}" type="pres">
      <dgm:prSet presAssocID="{589F4E68-6EDA-40A6-9643-585F3539CB5B}" presName="parentText" presStyleLbl="node1" presStyleIdx="3" presStyleCnt="10">
        <dgm:presLayoutVars>
          <dgm:chMax val="0"/>
          <dgm:bulletEnabled val="1"/>
        </dgm:presLayoutVars>
      </dgm:prSet>
      <dgm:spPr/>
    </dgm:pt>
    <dgm:pt modelId="{E26374B2-ED8B-4FB7-B2B7-FEF1A892517A}" type="pres">
      <dgm:prSet presAssocID="{348FB19E-0C73-41AF-BBCE-89C453BA9CDD}" presName="spacer" presStyleCnt="0"/>
      <dgm:spPr/>
    </dgm:pt>
    <dgm:pt modelId="{1A62D8CE-3BA3-4975-99C7-67F99C24A024}" type="pres">
      <dgm:prSet presAssocID="{464830D1-9DCA-477E-A920-9F7592043FEC}" presName="parentText" presStyleLbl="node1" presStyleIdx="4" presStyleCnt="10">
        <dgm:presLayoutVars>
          <dgm:chMax val="0"/>
          <dgm:bulletEnabled val="1"/>
        </dgm:presLayoutVars>
      </dgm:prSet>
      <dgm:spPr/>
    </dgm:pt>
    <dgm:pt modelId="{5AA4C65C-4886-430C-A29F-9A44B5D97878}" type="pres">
      <dgm:prSet presAssocID="{44481A50-A2F6-4FCE-97E1-ED748A18AE81}" presName="spacer" presStyleCnt="0"/>
      <dgm:spPr/>
    </dgm:pt>
    <dgm:pt modelId="{6108BA54-8A84-4379-87F4-27701E818D8A}" type="pres">
      <dgm:prSet presAssocID="{7AE5574D-20B1-47E3-BFE5-59041FC1666F}" presName="parentText" presStyleLbl="node1" presStyleIdx="5" presStyleCnt="10">
        <dgm:presLayoutVars>
          <dgm:chMax val="0"/>
          <dgm:bulletEnabled val="1"/>
        </dgm:presLayoutVars>
      </dgm:prSet>
      <dgm:spPr/>
    </dgm:pt>
    <dgm:pt modelId="{03BD100D-81A0-4A68-B8E0-6B96FEB97A5D}" type="pres">
      <dgm:prSet presAssocID="{06BC3738-1F89-4FC4-B574-5A86E37F1A13}" presName="spacer" presStyleCnt="0"/>
      <dgm:spPr/>
    </dgm:pt>
    <dgm:pt modelId="{0F1C267B-AF9C-4E4E-9BB4-DDBDD956005C}" type="pres">
      <dgm:prSet presAssocID="{C66A77F9-5E6E-4136-898F-6A5D731362B7}" presName="parentText" presStyleLbl="node1" presStyleIdx="6" presStyleCnt="10">
        <dgm:presLayoutVars>
          <dgm:chMax val="0"/>
          <dgm:bulletEnabled val="1"/>
        </dgm:presLayoutVars>
      </dgm:prSet>
      <dgm:spPr/>
    </dgm:pt>
    <dgm:pt modelId="{C10C2F5D-AE03-4F7A-9570-1D30A79F466A}" type="pres">
      <dgm:prSet presAssocID="{8D68C9D8-C39F-4A44-8089-74703C216377}" presName="spacer" presStyleCnt="0"/>
      <dgm:spPr/>
    </dgm:pt>
    <dgm:pt modelId="{23ABDEBD-A322-4E3F-B345-F7236C725233}" type="pres">
      <dgm:prSet presAssocID="{B55C277C-CA18-4B2E-A29A-0A83344A33F7}" presName="parentText" presStyleLbl="node1" presStyleIdx="7" presStyleCnt="10">
        <dgm:presLayoutVars>
          <dgm:chMax val="0"/>
          <dgm:bulletEnabled val="1"/>
        </dgm:presLayoutVars>
      </dgm:prSet>
      <dgm:spPr/>
    </dgm:pt>
    <dgm:pt modelId="{D46DB1D0-16E4-4640-8496-C88546CDB426}" type="pres">
      <dgm:prSet presAssocID="{F952E2B1-2F2C-4963-9980-D98F70EA0B80}" presName="spacer" presStyleCnt="0"/>
      <dgm:spPr/>
    </dgm:pt>
    <dgm:pt modelId="{510D8DC6-2B31-4864-97AD-3B153FD97DE2}" type="pres">
      <dgm:prSet presAssocID="{EC40C0FA-23B1-470C-8A8C-8F06DC2DBF91}" presName="parentText" presStyleLbl="node1" presStyleIdx="8" presStyleCnt="10">
        <dgm:presLayoutVars>
          <dgm:chMax val="0"/>
          <dgm:bulletEnabled val="1"/>
        </dgm:presLayoutVars>
      </dgm:prSet>
      <dgm:spPr/>
    </dgm:pt>
    <dgm:pt modelId="{7FB7631A-41C3-40D7-A99B-2C6B2C797459}" type="pres">
      <dgm:prSet presAssocID="{3FE342CC-2191-412C-A693-E91813BC7181}" presName="spacer" presStyleCnt="0"/>
      <dgm:spPr/>
    </dgm:pt>
    <dgm:pt modelId="{B0022AC9-BF0C-4B99-B561-8AC7415637BF}" type="pres">
      <dgm:prSet presAssocID="{E36C5DAB-8E2A-41ED-9F9A-888A484E5797}" presName="parentText" presStyleLbl="node1" presStyleIdx="9" presStyleCnt="10">
        <dgm:presLayoutVars>
          <dgm:chMax val="0"/>
          <dgm:bulletEnabled val="1"/>
        </dgm:presLayoutVars>
      </dgm:prSet>
      <dgm:spPr/>
    </dgm:pt>
  </dgm:ptLst>
  <dgm:cxnLst>
    <dgm:cxn modelId="{82131B10-6E1B-480A-974F-A60ED9B997F4}" srcId="{56FA935E-36BA-4D73-B1D7-663B91BF41DA}" destId="{589F4E68-6EDA-40A6-9643-585F3539CB5B}" srcOrd="3" destOrd="0" parTransId="{7921D2B5-3EB7-4EB6-BEAA-437D3805D7C7}" sibTransId="{348FB19E-0C73-41AF-BBCE-89C453BA9CDD}"/>
    <dgm:cxn modelId="{6657831E-14D8-4473-85E1-C445CF639675}" type="presOf" srcId="{7AE5574D-20B1-47E3-BFE5-59041FC1666F}" destId="{6108BA54-8A84-4379-87F4-27701E818D8A}" srcOrd="0" destOrd="0" presId="urn:microsoft.com/office/officeart/2005/8/layout/vList2"/>
    <dgm:cxn modelId="{19196822-90A5-48D0-B27A-AD16491E4294}" type="presOf" srcId="{56FA935E-36BA-4D73-B1D7-663B91BF41DA}" destId="{EBC4EF62-59DF-4FE5-B88C-C691B54EC6E8}" srcOrd="0" destOrd="0" presId="urn:microsoft.com/office/officeart/2005/8/layout/vList2"/>
    <dgm:cxn modelId="{EBFA2131-600F-4AC2-BA42-A1E213296A32}" type="presOf" srcId="{589F4E68-6EDA-40A6-9643-585F3539CB5B}" destId="{78165DAD-D26E-4248-A47A-8A26A2431AC9}" srcOrd="0" destOrd="0" presId="urn:microsoft.com/office/officeart/2005/8/layout/vList2"/>
    <dgm:cxn modelId="{DB075135-96D6-483E-BA2E-39BDE30FCE0E}" type="presOf" srcId="{EC40C0FA-23B1-470C-8A8C-8F06DC2DBF91}" destId="{510D8DC6-2B31-4864-97AD-3B153FD97DE2}" srcOrd="0" destOrd="0" presId="urn:microsoft.com/office/officeart/2005/8/layout/vList2"/>
    <dgm:cxn modelId="{48B39238-FD40-48EC-8733-C36ADCCBCB3E}" type="presOf" srcId="{E36C5DAB-8E2A-41ED-9F9A-888A484E5797}" destId="{B0022AC9-BF0C-4B99-B561-8AC7415637BF}" srcOrd="0" destOrd="0" presId="urn:microsoft.com/office/officeart/2005/8/layout/vList2"/>
    <dgm:cxn modelId="{6E3A5539-0B56-48E7-910F-E0F80E080EA2}" srcId="{56FA935E-36BA-4D73-B1D7-663B91BF41DA}" destId="{F1585E94-7386-4896-9B26-A9BB24BDB3C3}" srcOrd="1" destOrd="0" parTransId="{5B61BD2F-5941-40B5-9573-20DE87310833}" sibTransId="{C2A802A9-C7B2-4135-9FD7-DCB83E03261B}"/>
    <dgm:cxn modelId="{29492E61-B6A9-4425-BAE6-2E6B4C398354}" srcId="{56FA935E-36BA-4D73-B1D7-663B91BF41DA}" destId="{E36C5DAB-8E2A-41ED-9F9A-888A484E5797}" srcOrd="9" destOrd="0" parTransId="{4E168E89-8A63-430E-B13C-B020E92B674A}" sibTransId="{23FE0352-C97C-4655-96B7-1CF0A0DF8950}"/>
    <dgm:cxn modelId="{1D39A263-D1BD-4B6B-8042-89C88C78E8BA}" srcId="{56FA935E-36BA-4D73-B1D7-663B91BF41DA}" destId="{F53A1E61-A9FE-494E-B03A-8A91AE695F9B}" srcOrd="2" destOrd="0" parTransId="{0B72CABC-0C66-472C-BCEB-08223B4F59BA}" sibTransId="{E6FBAA69-38E3-4104-91B7-3663EB003B59}"/>
    <dgm:cxn modelId="{932B5E4D-5101-40A6-9D48-3BCD15B0A872}" type="presOf" srcId="{464830D1-9DCA-477E-A920-9F7592043FEC}" destId="{1A62D8CE-3BA3-4975-99C7-67F99C24A024}" srcOrd="0" destOrd="0" presId="urn:microsoft.com/office/officeart/2005/8/layout/vList2"/>
    <dgm:cxn modelId="{20FD7351-DCB9-489E-B23F-95E41894E7BF}" type="presOf" srcId="{C66A77F9-5E6E-4136-898F-6A5D731362B7}" destId="{0F1C267B-AF9C-4E4E-9BB4-DDBDD956005C}" srcOrd="0" destOrd="0" presId="urn:microsoft.com/office/officeart/2005/8/layout/vList2"/>
    <dgm:cxn modelId="{44935956-3DB8-44C1-B580-E4C8C7F79963}" srcId="{56FA935E-36BA-4D73-B1D7-663B91BF41DA}" destId="{A725C7E9-E929-48DD-8490-FE54B4016005}" srcOrd="0" destOrd="0" parTransId="{6779995D-4CBD-40B8-A5C5-56F41F601F9A}" sibTransId="{59A73AFB-D222-4BFA-B1BD-AB1B04D8C9D5}"/>
    <dgm:cxn modelId="{DA30F858-EF09-4244-8495-408607CB65C8}" type="presOf" srcId="{A725C7E9-E929-48DD-8490-FE54B4016005}" destId="{B4E903F3-A4C7-458D-8FE8-08D4898F10BF}" srcOrd="0" destOrd="0" presId="urn:microsoft.com/office/officeart/2005/8/layout/vList2"/>
    <dgm:cxn modelId="{6747A388-BA5C-4769-977B-9F2E6D78D446}" srcId="{56FA935E-36BA-4D73-B1D7-663B91BF41DA}" destId="{7AE5574D-20B1-47E3-BFE5-59041FC1666F}" srcOrd="5" destOrd="0" parTransId="{E91C4151-28D9-4B48-994C-D4FD7A1A2C83}" sibTransId="{06BC3738-1F89-4FC4-B574-5A86E37F1A13}"/>
    <dgm:cxn modelId="{702D3892-B766-404D-A93B-D770602C0D77}" srcId="{56FA935E-36BA-4D73-B1D7-663B91BF41DA}" destId="{464830D1-9DCA-477E-A920-9F7592043FEC}" srcOrd="4" destOrd="0" parTransId="{BDA686E3-7E55-4763-9EAB-8FDDC9D85171}" sibTransId="{44481A50-A2F6-4FCE-97E1-ED748A18AE81}"/>
    <dgm:cxn modelId="{D35F56B9-1C3D-4A82-84F5-F4C63BA6D44E}" type="presOf" srcId="{B55C277C-CA18-4B2E-A29A-0A83344A33F7}" destId="{23ABDEBD-A322-4E3F-B345-F7236C725233}" srcOrd="0" destOrd="0" presId="urn:microsoft.com/office/officeart/2005/8/layout/vList2"/>
    <dgm:cxn modelId="{489A2FC6-2276-496C-A58B-DC99C41CCB9E}" srcId="{56FA935E-36BA-4D73-B1D7-663B91BF41DA}" destId="{B55C277C-CA18-4B2E-A29A-0A83344A33F7}" srcOrd="7" destOrd="0" parTransId="{A1EFC991-14FD-42CC-98B0-B05B12A91F0B}" sibTransId="{F952E2B1-2F2C-4963-9980-D98F70EA0B80}"/>
    <dgm:cxn modelId="{C331F9C9-47E1-4D74-9572-1A19A7D4E0B6}" type="presOf" srcId="{F1585E94-7386-4896-9B26-A9BB24BDB3C3}" destId="{A6C4E5EE-A105-4DE2-80AA-FFF0D28B51FE}" srcOrd="0" destOrd="0" presId="urn:microsoft.com/office/officeart/2005/8/layout/vList2"/>
    <dgm:cxn modelId="{3339F8CA-2B10-4756-940C-2A1E39C096CD}" srcId="{56FA935E-36BA-4D73-B1D7-663B91BF41DA}" destId="{EC40C0FA-23B1-470C-8A8C-8F06DC2DBF91}" srcOrd="8" destOrd="0" parTransId="{AB3F87FF-D6B0-439F-B6AE-308B36E2D65B}" sibTransId="{3FE342CC-2191-412C-A693-E91813BC7181}"/>
    <dgm:cxn modelId="{0B7082D5-0B73-4F75-BF06-FBAF50D0FA2F}" srcId="{56FA935E-36BA-4D73-B1D7-663B91BF41DA}" destId="{C66A77F9-5E6E-4136-898F-6A5D731362B7}" srcOrd="6" destOrd="0" parTransId="{8547B582-74B6-471A-A8D4-27539A4DE29C}" sibTransId="{8D68C9D8-C39F-4A44-8089-74703C216377}"/>
    <dgm:cxn modelId="{0A08FDEC-34CD-4C35-9125-FCE4F07131DD}" type="presOf" srcId="{F53A1E61-A9FE-494E-B03A-8A91AE695F9B}" destId="{13763447-56BC-4E34-BEFB-955D84DE6393}" srcOrd="0" destOrd="0" presId="urn:microsoft.com/office/officeart/2005/8/layout/vList2"/>
    <dgm:cxn modelId="{43B9E829-EB84-4FBA-AFF3-490539C93691}" type="presParOf" srcId="{EBC4EF62-59DF-4FE5-B88C-C691B54EC6E8}" destId="{B4E903F3-A4C7-458D-8FE8-08D4898F10BF}" srcOrd="0" destOrd="0" presId="urn:microsoft.com/office/officeart/2005/8/layout/vList2"/>
    <dgm:cxn modelId="{D5D598BF-D6EE-40D4-878A-EEDC42939529}" type="presParOf" srcId="{EBC4EF62-59DF-4FE5-B88C-C691B54EC6E8}" destId="{6D6EF052-711F-42ED-BDE1-17BC5171CDD8}" srcOrd="1" destOrd="0" presId="urn:microsoft.com/office/officeart/2005/8/layout/vList2"/>
    <dgm:cxn modelId="{618BF594-7F97-4105-8828-A29BF34060CC}" type="presParOf" srcId="{EBC4EF62-59DF-4FE5-B88C-C691B54EC6E8}" destId="{A6C4E5EE-A105-4DE2-80AA-FFF0D28B51FE}" srcOrd="2" destOrd="0" presId="urn:microsoft.com/office/officeart/2005/8/layout/vList2"/>
    <dgm:cxn modelId="{130F1D3C-4A03-415F-9A29-72964366E089}" type="presParOf" srcId="{EBC4EF62-59DF-4FE5-B88C-C691B54EC6E8}" destId="{664C88EE-8846-460F-B2D4-CBE4710DBAFF}" srcOrd="3" destOrd="0" presId="urn:microsoft.com/office/officeart/2005/8/layout/vList2"/>
    <dgm:cxn modelId="{3B02316F-024D-49A0-A105-878271BFE8A4}" type="presParOf" srcId="{EBC4EF62-59DF-4FE5-B88C-C691B54EC6E8}" destId="{13763447-56BC-4E34-BEFB-955D84DE6393}" srcOrd="4" destOrd="0" presId="urn:microsoft.com/office/officeart/2005/8/layout/vList2"/>
    <dgm:cxn modelId="{29B1AD05-08FE-4517-9602-704C7D33033D}" type="presParOf" srcId="{EBC4EF62-59DF-4FE5-B88C-C691B54EC6E8}" destId="{CE4BE5C4-7E43-493E-A29A-E43E9E58E5AA}" srcOrd="5" destOrd="0" presId="urn:microsoft.com/office/officeart/2005/8/layout/vList2"/>
    <dgm:cxn modelId="{FFE18BDC-A91E-4738-ABC8-64AD3FF1E6D4}" type="presParOf" srcId="{EBC4EF62-59DF-4FE5-B88C-C691B54EC6E8}" destId="{78165DAD-D26E-4248-A47A-8A26A2431AC9}" srcOrd="6" destOrd="0" presId="urn:microsoft.com/office/officeart/2005/8/layout/vList2"/>
    <dgm:cxn modelId="{E6F794BF-E7B7-440C-BD46-C99D4884FEBF}" type="presParOf" srcId="{EBC4EF62-59DF-4FE5-B88C-C691B54EC6E8}" destId="{E26374B2-ED8B-4FB7-B2B7-FEF1A892517A}" srcOrd="7" destOrd="0" presId="urn:microsoft.com/office/officeart/2005/8/layout/vList2"/>
    <dgm:cxn modelId="{F105DA16-FD9F-450A-902F-B247E74040A1}" type="presParOf" srcId="{EBC4EF62-59DF-4FE5-B88C-C691B54EC6E8}" destId="{1A62D8CE-3BA3-4975-99C7-67F99C24A024}" srcOrd="8" destOrd="0" presId="urn:microsoft.com/office/officeart/2005/8/layout/vList2"/>
    <dgm:cxn modelId="{C0361908-BFCB-487F-9D74-ADD799580085}" type="presParOf" srcId="{EBC4EF62-59DF-4FE5-B88C-C691B54EC6E8}" destId="{5AA4C65C-4886-430C-A29F-9A44B5D97878}" srcOrd="9" destOrd="0" presId="urn:microsoft.com/office/officeart/2005/8/layout/vList2"/>
    <dgm:cxn modelId="{439545AD-24D9-4EAB-BC47-3C6B9508090B}" type="presParOf" srcId="{EBC4EF62-59DF-4FE5-B88C-C691B54EC6E8}" destId="{6108BA54-8A84-4379-87F4-27701E818D8A}" srcOrd="10" destOrd="0" presId="urn:microsoft.com/office/officeart/2005/8/layout/vList2"/>
    <dgm:cxn modelId="{F21264AF-720E-4B05-BD85-F9FB260E6DE3}" type="presParOf" srcId="{EBC4EF62-59DF-4FE5-B88C-C691B54EC6E8}" destId="{03BD100D-81A0-4A68-B8E0-6B96FEB97A5D}" srcOrd="11" destOrd="0" presId="urn:microsoft.com/office/officeart/2005/8/layout/vList2"/>
    <dgm:cxn modelId="{213C2760-4132-4153-BF58-82A32D961A8A}" type="presParOf" srcId="{EBC4EF62-59DF-4FE5-B88C-C691B54EC6E8}" destId="{0F1C267B-AF9C-4E4E-9BB4-DDBDD956005C}" srcOrd="12" destOrd="0" presId="urn:microsoft.com/office/officeart/2005/8/layout/vList2"/>
    <dgm:cxn modelId="{BBC5F239-0819-4B83-AFED-D80A10F8ADF1}" type="presParOf" srcId="{EBC4EF62-59DF-4FE5-B88C-C691B54EC6E8}" destId="{C10C2F5D-AE03-4F7A-9570-1D30A79F466A}" srcOrd="13" destOrd="0" presId="urn:microsoft.com/office/officeart/2005/8/layout/vList2"/>
    <dgm:cxn modelId="{403CBD11-D1BE-416A-A184-C9265B300CF8}" type="presParOf" srcId="{EBC4EF62-59DF-4FE5-B88C-C691B54EC6E8}" destId="{23ABDEBD-A322-4E3F-B345-F7236C725233}" srcOrd="14" destOrd="0" presId="urn:microsoft.com/office/officeart/2005/8/layout/vList2"/>
    <dgm:cxn modelId="{F2DBACBF-C735-4B04-BBBF-73E7872A633F}" type="presParOf" srcId="{EBC4EF62-59DF-4FE5-B88C-C691B54EC6E8}" destId="{D46DB1D0-16E4-4640-8496-C88546CDB426}" srcOrd="15" destOrd="0" presId="urn:microsoft.com/office/officeart/2005/8/layout/vList2"/>
    <dgm:cxn modelId="{8E176A2F-5050-482A-924C-489452893580}" type="presParOf" srcId="{EBC4EF62-59DF-4FE5-B88C-C691B54EC6E8}" destId="{510D8DC6-2B31-4864-97AD-3B153FD97DE2}" srcOrd="16" destOrd="0" presId="urn:microsoft.com/office/officeart/2005/8/layout/vList2"/>
    <dgm:cxn modelId="{FE493B22-2608-4FA1-846F-9C47EF37BCF0}" type="presParOf" srcId="{EBC4EF62-59DF-4FE5-B88C-C691B54EC6E8}" destId="{7FB7631A-41C3-40D7-A99B-2C6B2C797459}" srcOrd="17" destOrd="0" presId="urn:microsoft.com/office/officeart/2005/8/layout/vList2"/>
    <dgm:cxn modelId="{A44274E1-33C3-485E-9276-0E320B9EEC88}" type="presParOf" srcId="{EBC4EF62-59DF-4FE5-B88C-C691B54EC6E8}" destId="{B0022AC9-BF0C-4B99-B561-8AC7415637BF}"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8FD89F-ADED-4FD5-874B-672716D44A6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s-ES"/>
        </a:p>
      </dgm:t>
    </dgm:pt>
    <dgm:pt modelId="{1462FDF4-7C45-4279-A4AF-A33D6F4F60F9}">
      <dgm:prSet phldrT="[Texto]"/>
      <dgm:spPr/>
      <dgm:t>
        <a:bodyPr/>
        <a:lstStyle/>
        <a:p>
          <a:r>
            <a:rPr lang="es-ES" dirty="0" err="1"/>
            <a:t>Markers</a:t>
          </a:r>
          <a:endParaRPr lang="es-ES" dirty="0"/>
        </a:p>
      </dgm:t>
    </dgm:pt>
    <dgm:pt modelId="{C47EEB7D-78DE-4B9B-9FA7-B62ABFF84854}" type="parTrans" cxnId="{525697AB-C44A-458F-BA97-D50589CE1824}">
      <dgm:prSet/>
      <dgm:spPr/>
      <dgm:t>
        <a:bodyPr/>
        <a:lstStyle/>
        <a:p>
          <a:endParaRPr lang="es-ES"/>
        </a:p>
      </dgm:t>
    </dgm:pt>
    <dgm:pt modelId="{DB26DB39-A563-4DD6-B722-D8E9709AB609}" type="sibTrans" cxnId="{525697AB-C44A-458F-BA97-D50589CE1824}">
      <dgm:prSet/>
      <dgm:spPr/>
      <dgm:t>
        <a:bodyPr/>
        <a:lstStyle/>
        <a:p>
          <a:endParaRPr lang="es-ES"/>
        </a:p>
      </dgm:t>
    </dgm:pt>
    <dgm:pt modelId="{70EDB0A0-1F52-4649-80E8-4D641CF36A1F}">
      <dgm:prSet phldrT="[Texto]"/>
      <dgm:spPr/>
      <dgm:t>
        <a:bodyPr/>
        <a:lstStyle/>
        <a:p>
          <a:r>
            <a:rPr lang="en-US" dirty="0"/>
            <a:t>Markers are placed at the geographic coordinates of each launch site (e.g., CCAFS LC-40, KSC LC-39A, etc.) to visually indicate their locations.</a:t>
          </a:r>
          <a:endParaRPr lang="es-ES" dirty="0"/>
        </a:p>
      </dgm:t>
    </dgm:pt>
    <dgm:pt modelId="{5D0E72AF-FA9A-4EB7-9446-014B5BC1B1B7}" type="parTrans" cxnId="{BBBC5FE5-794A-4588-9F6B-5AB2631055B6}">
      <dgm:prSet/>
      <dgm:spPr/>
      <dgm:t>
        <a:bodyPr/>
        <a:lstStyle/>
        <a:p>
          <a:endParaRPr lang="es-ES"/>
        </a:p>
      </dgm:t>
    </dgm:pt>
    <dgm:pt modelId="{63C220F2-4BA8-4FA5-BA19-E9CCF2E19BA8}" type="sibTrans" cxnId="{BBBC5FE5-794A-4588-9F6B-5AB2631055B6}">
      <dgm:prSet/>
      <dgm:spPr/>
      <dgm:t>
        <a:bodyPr/>
        <a:lstStyle/>
        <a:p>
          <a:endParaRPr lang="es-ES"/>
        </a:p>
      </dgm:t>
    </dgm:pt>
    <dgm:pt modelId="{06E82780-4481-4F71-9A5F-F697D56BF3E2}">
      <dgm:prSet phldrT="[Texto]"/>
      <dgm:spPr/>
      <dgm:t>
        <a:bodyPr/>
        <a:lstStyle/>
        <a:p>
          <a:r>
            <a:rPr lang="es-ES" dirty="0" err="1"/>
            <a:t>Circles</a:t>
          </a:r>
          <a:endParaRPr lang="es-ES" dirty="0"/>
        </a:p>
      </dgm:t>
    </dgm:pt>
    <dgm:pt modelId="{8D8EB4D9-DB68-48A0-8C66-8BBB2405BD1E}" type="parTrans" cxnId="{20859A5A-C396-48B6-965C-C68C9BEF7BAA}">
      <dgm:prSet/>
      <dgm:spPr/>
      <dgm:t>
        <a:bodyPr/>
        <a:lstStyle/>
        <a:p>
          <a:endParaRPr lang="es-ES"/>
        </a:p>
      </dgm:t>
    </dgm:pt>
    <dgm:pt modelId="{35445488-BF11-403F-956A-839898FEE50B}" type="sibTrans" cxnId="{20859A5A-C396-48B6-965C-C68C9BEF7BAA}">
      <dgm:prSet/>
      <dgm:spPr/>
      <dgm:t>
        <a:bodyPr/>
        <a:lstStyle/>
        <a:p>
          <a:endParaRPr lang="es-ES"/>
        </a:p>
      </dgm:t>
    </dgm:pt>
    <dgm:pt modelId="{03775427-887E-4CD4-B9D5-1236C3C78D36}">
      <dgm:prSet phldrT="[Texto]"/>
      <dgm:spPr/>
      <dgm:t>
        <a:bodyPr/>
        <a:lstStyle/>
        <a:p>
          <a:r>
            <a:rPr lang="en-US" dirty="0"/>
            <a:t>Illustrate proximity areas for potential impact zones or safety buffers.
Highlight geographical factors that might influence launch operations (e.g., avoiding urban areas).</a:t>
          </a:r>
          <a:endParaRPr lang="es-ES" dirty="0"/>
        </a:p>
      </dgm:t>
    </dgm:pt>
    <dgm:pt modelId="{0CC36CD2-6433-4102-B0D2-D70A5DBC787C}" type="parTrans" cxnId="{C0BA19EF-0CC9-45CB-B79A-FE552E99AD08}">
      <dgm:prSet/>
      <dgm:spPr/>
      <dgm:t>
        <a:bodyPr/>
        <a:lstStyle/>
        <a:p>
          <a:endParaRPr lang="es-ES"/>
        </a:p>
      </dgm:t>
    </dgm:pt>
    <dgm:pt modelId="{F987FCCB-E846-4425-BDBA-63A56DC4A57B}" type="sibTrans" cxnId="{C0BA19EF-0CC9-45CB-B79A-FE552E99AD08}">
      <dgm:prSet/>
      <dgm:spPr/>
      <dgm:t>
        <a:bodyPr/>
        <a:lstStyle/>
        <a:p>
          <a:endParaRPr lang="es-ES"/>
        </a:p>
      </dgm:t>
    </dgm:pt>
    <dgm:pt modelId="{BDD4C087-E0D6-4F5C-B7D3-1A3ECBE128A9}">
      <dgm:prSet phldrT="[Texto]"/>
      <dgm:spPr/>
      <dgm:t>
        <a:bodyPr/>
        <a:lstStyle/>
        <a:p>
          <a:r>
            <a:rPr lang="es-ES" dirty="0" err="1"/>
            <a:t>Icones</a:t>
          </a:r>
          <a:endParaRPr lang="es-ES" dirty="0"/>
        </a:p>
      </dgm:t>
    </dgm:pt>
    <dgm:pt modelId="{E52731DC-28BD-4C32-BF0B-699ABABEBCFC}" type="parTrans" cxnId="{AFC87D2C-A420-445C-8364-8A8E420602AE}">
      <dgm:prSet/>
      <dgm:spPr/>
      <dgm:t>
        <a:bodyPr/>
        <a:lstStyle/>
        <a:p>
          <a:endParaRPr lang="es-ES"/>
        </a:p>
      </dgm:t>
    </dgm:pt>
    <dgm:pt modelId="{3ED9A6D0-155B-46B1-8F81-45E8637F9401}" type="sibTrans" cxnId="{AFC87D2C-A420-445C-8364-8A8E420602AE}">
      <dgm:prSet/>
      <dgm:spPr/>
      <dgm:t>
        <a:bodyPr/>
        <a:lstStyle/>
        <a:p>
          <a:endParaRPr lang="es-ES"/>
        </a:p>
      </dgm:t>
    </dgm:pt>
    <dgm:pt modelId="{8BC2DAB2-DCE7-4236-9075-3171F7E34198}">
      <dgm:prSet phldrT="[Texto]"/>
      <dgm:spPr/>
      <dgm:t>
        <a:bodyPr/>
        <a:lstStyle/>
        <a:p>
          <a:r>
            <a:rPr lang="en-US" dirty="0"/>
            <a:t>Differentiate the performance of launches from each site visually (success/failure).</a:t>
          </a:r>
          <a:endParaRPr lang="es-ES" dirty="0"/>
        </a:p>
      </dgm:t>
    </dgm:pt>
    <dgm:pt modelId="{01D42491-1439-4B79-A475-FE579768CF79}" type="parTrans" cxnId="{C1F4DF99-0BE6-41B6-BB86-90ECBA584D46}">
      <dgm:prSet/>
      <dgm:spPr/>
      <dgm:t>
        <a:bodyPr/>
        <a:lstStyle/>
        <a:p>
          <a:endParaRPr lang="es-ES"/>
        </a:p>
      </dgm:t>
    </dgm:pt>
    <dgm:pt modelId="{E4855217-9688-4D34-BC62-1A401AD07DE7}" type="sibTrans" cxnId="{C1F4DF99-0BE6-41B6-BB86-90ECBA584D46}">
      <dgm:prSet/>
      <dgm:spPr/>
      <dgm:t>
        <a:bodyPr/>
        <a:lstStyle/>
        <a:p>
          <a:endParaRPr lang="es-ES"/>
        </a:p>
      </dgm:t>
    </dgm:pt>
    <dgm:pt modelId="{6C11E5F5-0AB0-4A61-B3AC-431189E92FD8}">
      <dgm:prSet phldrT="[Texto]"/>
      <dgm:spPr/>
      <dgm:t>
        <a:bodyPr/>
        <a:lstStyle/>
        <a:p>
          <a:r>
            <a:rPr lang="es-ES" dirty="0" err="1"/>
            <a:t>Lines</a:t>
          </a:r>
          <a:endParaRPr lang="es-ES" dirty="0"/>
        </a:p>
      </dgm:t>
    </dgm:pt>
    <dgm:pt modelId="{E1015EEC-23D7-44F1-ABFF-25B9A4A26242}" type="parTrans" cxnId="{42C5F917-3D86-4FF9-9182-FE9DF61FEEFA}">
      <dgm:prSet/>
      <dgm:spPr/>
      <dgm:t>
        <a:bodyPr/>
        <a:lstStyle/>
        <a:p>
          <a:endParaRPr lang="es-ES"/>
        </a:p>
      </dgm:t>
    </dgm:pt>
    <dgm:pt modelId="{BB53D7FB-B5AD-4C05-A888-48FC09C6C8C8}" type="sibTrans" cxnId="{42C5F917-3D86-4FF9-9182-FE9DF61FEEFA}">
      <dgm:prSet/>
      <dgm:spPr/>
      <dgm:t>
        <a:bodyPr/>
        <a:lstStyle/>
        <a:p>
          <a:endParaRPr lang="es-ES"/>
        </a:p>
      </dgm:t>
    </dgm:pt>
    <dgm:pt modelId="{23968A97-597A-482D-ACA3-AA3B5BC88386}">
      <dgm:prSet phldrT="[Texto]"/>
      <dgm:spPr/>
      <dgm:t>
        <a:bodyPr/>
        <a:lstStyle/>
        <a:p>
          <a:r>
            <a:rPr lang="en-US" dirty="0"/>
            <a:t>Quantify the distances between the launch sites and important landmarks.
Enable analysis of how geographical proximity to the Equator, coastlines, or infrastructure affects launch success or operations.</a:t>
          </a:r>
          <a:endParaRPr lang="es-ES" dirty="0"/>
        </a:p>
      </dgm:t>
    </dgm:pt>
    <dgm:pt modelId="{CD752358-3B87-4586-908A-4F4409B63E64}" type="parTrans" cxnId="{1C13CE4B-0168-42D8-B012-D43A392025C0}">
      <dgm:prSet/>
      <dgm:spPr/>
      <dgm:t>
        <a:bodyPr/>
        <a:lstStyle/>
        <a:p>
          <a:endParaRPr lang="es-ES"/>
        </a:p>
      </dgm:t>
    </dgm:pt>
    <dgm:pt modelId="{31481773-B955-423E-8C9A-D2997F62DD6F}" type="sibTrans" cxnId="{1C13CE4B-0168-42D8-B012-D43A392025C0}">
      <dgm:prSet/>
      <dgm:spPr/>
      <dgm:t>
        <a:bodyPr/>
        <a:lstStyle/>
        <a:p>
          <a:endParaRPr lang="es-ES"/>
        </a:p>
      </dgm:t>
    </dgm:pt>
    <dgm:pt modelId="{8A7EF193-0AD1-447E-8D0C-2A5205CAE946}">
      <dgm:prSet phldrT="[Texto]"/>
      <dgm:spPr/>
      <dgm:t>
        <a:bodyPr/>
        <a:lstStyle/>
        <a:p>
          <a:r>
            <a:rPr lang="en-US" dirty="0"/>
            <a:t>Success: green marker.</a:t>
          </a:r>
          <a:endParaRPr lang="es-ES" dirty="0"/>
        </a:p>
      </dgm:t>
    </dgm:pt>
    <dgm:pt modelId="{537FBFC9-D72C-4964-865C-E6E44E864E81}" type="parTrans" cxnId="{A742D2D2-E821-4B97-8AF1-BB9EDE9F7585}">
      <dgm:prSet/>
      <dgm:spPr/>
      <dgm:t>
        <a:bodyPr/>
        <a:lstStyle/>
        <a:p>
          <a:endParaRPr lang="es-ES"/>
        </a:p>
      </dgm:t>
    </dgm:pt>
    <dgm:pt modelId="{41A5D3DF-EC7E-4EA8-85CA-2E55681D3F98}" type="sibTrans" cxnId="{A742D2D2-E821-4B97-8AF1-BB9EDE9F7585}">
      <dgm:prSet/>
      <dgm:spPr/>
      <dgm:t>
        <a:bodyPr/>
        <a:lstStyle/>
        <a:p>
          <a:endParaRPr lang="es-ES"/>
        </a:p>
      </dgm:t>
    </dgm:pt>
    <dgm:pt modelId="{D868D7E1-4865-4863-88C1-9BB098B0E1FF}">
      <dgm:prSet phldrT="[Texto]"/>
      <dgm:spPr/>
      <dgm:t>
        <a:bodyPr/>
        <a:lstStyle/>
        <a:p>
          <a:r>
            <a:rPr lang="en-US" dirty="0"/>
            <a:t>Failure: red marker.</a:t>
          </a:r>
          <a:endParaRPr lang="es-ES" dirty="0"/>
        </a:p>
      </dgm:t>
    </dgm:pt>
    <dgm:pt modelId="{9CA31E16-6E5E-4F1E-B3A7-8E23724A7310}" type="parTrans" cxnId="{7930A797-1460-4B3D-88F3-6794DB347650}">
      <dgm:prSet/>
      <dgm:spPr/>
      <dgm:t>
        <a:bodyPr/>
        <a:lstStyle/>
        <a:p>
          <a:endParaRPr lang="es-ES"/>
        </a:p>
      </dgm:t>
    </dgm:pt>
    <dgm:pt modelId="{3B38FC75-E013-4252-AF61-54715CBE6E48}" type="sibTrans" cxnId="{7930A797-1460-4B3D-88F3-6794DB347650}">
      <dgm:prSet/>
      <dgm:spPr/>
      <dgm:t>
        <a:bodyPr/>
        <a:lstStyle/>
        <a:p>
          <a:endParaRPr lang="es-ES"/>
        </a:p>
      </dgm:t>
    </dgm:pt>
    <dgm:pt modelId="{1D87C721-05FF-4D06-BC5C-D161586D3875}">
      <dgm:prSet phldrT="[Texto]"/>
      <dgm:spPr/>
      <dgm:t>
        <a:bodyPr/>
        <a:lstStyle/>
        <a:p>
          <a:r>
            <a:rPr lang="en-US"/>
            <a:t>Help </a:t>
          </a:r>
          <a:r>
            <a:rPr lang="en-US" dirty="0"/>
            <a:t>analyze patterns in the success or failure rates of launches geographically.</a:t>
          </a:r>
          <a:endParaRPr lang="es-ES" dirty="0"/>
        </a:p>
      </dgm:t>
    </dgm:pt>
    <dgm:pt modelId="{B14F8E7A-4277-47B1-A85D-FAF10618A3CC}" type="parTrans" cxnId="{C304E26C-0448-4352-A8E2-DEC51091689C}">
      <dgm:prSet/>
      <dgm:spPr/>
      <dgm:t>
        <a:bodyPr/>
        <a:lstStyle/>
        <a:p>
          <a:endParaRPr lang="es-ES"/>
        </a:p>
      </dgm:t>
    </dgm:pt>
    <dgm:pt modelId="{8F98FEAA-0CF7-4FAD-B8EC-22352F6BD5E3}" type="sibTrans" cxnId="{C304E26C-0448-4352-A8E2-DEC51091689C}">
      <dgm:prSet/>
      <dgm:spPr/>
      <dgm:t>
        <a:bodyPr/>
        <a:lstStyle/>
        <a:p>
          <a:endParaRPr lang="es-ES"/>
        </a:p>
      </dgm:t>
    </dgm:pt>
    <dgm:pt modelId="{89688236-E469-4A89-81A2-C41C7A15F69B}">
      <dgm:prSet phldrT="[Texto]"/>
      <dgm:spPr/>
      <dgm:t>
        <a:bodyPr/>
        <a:lstStyle/>
        <a:p>
          <a:r>
            <a:rPr lang="en-US" dirty="0"/>
            <a:t>Other markers can be added for points of interest like railways, highways, or nearby cities (e.g., Titusville)</a:t>
          </a:r>
          <a:endParaRPr lang="es-ES" dirty="0"/>
        </a:p>
      </dgm:t>
    </dgm:pt>
    <dgm:pt modelId="{1A52F042-DCEC-4016-87D9-7850FB21202A}" type="parTrans" cxnId="{9E88CB95-2880-4E46-95D9-CD89FE205F10}">
      <dgm:prSet/>
      <dgm:spPr/>
      <dgm:t>
        <a:bodyPr/>
        <a:lstStyle/>
        <a:p>
          <a:endParaRPr lang="es-ES"/>
        </a:p>
      </dgm:t>
    </dgm:pt>
    <dgm:pt modelId="{B88FC372-E4F2-4E0A-A32E-1576A64763EB}" type="sibTrans" cxnId="{9E88CB95-2880-4E46-95D9-CD89FE205F10}">
      <dgm:prSet/>
      <dgm:spPr/>
      <dgm:t>
        <a:bodyPr/>
        <a:lstStyle/>
        <a:p>
          <a:endParaRPr lang="es-ES"/>
        </a:p>
      </dgm:t>
    </dgm:pt>
    <dgm:pt modelId="{6963BBA6-C119-4AD4-829B-D3024052AFF0}" type="pres">
      <dgm:prSet presAssocID="{BC8FD89F-ADED-4FD5-874B-672716D44A67}" presName="Name0" presStyleCnt="0">
        <dgm:presLayoutVars>
          <dgm:dir/>
          <dgm:animLvl val="lvl"/>
          <dgm:resizeHandles val="exact"/>
        </dgm:presLayoutVars>
      </dgm:prSet>
      <dgm:spPr/>
    </dgm:pt>
    <dgm:pt modelId="{7A8CE02F-71ED-4411-858B-11CF07A37CB6}" type="pres">
      <dgm:prSet presAssocID="{1462FDF4-7C45-4279-A4AF-A33D6F4F60F9}" presName="composite" presStyleCnt="0"/>
      <dgm:spPr/>
    </dgm:pt>
    <dgm:pt modelId="{3625B509-C310-4C19-9DD5-F742494D1F4A}" type="pres">
      <dgm:prSet presAssocID="{1462FDF4-7C45-4279-A4AF-A33D6F4F60F9}" presName="parTx" presStyleLbl="alignNode1" presStyleIdx="0" presStyleCnt="4">
        <dgm:presLayoutVars>
          <dgm:chMax val="0"/>
          <dgm:chPref val="0"/>
          <dgm:bulletEnabled val="1"/>
        </dgm:presLayoutVars>
      </dgm:prSet>
      <dgm:spPr/>
    </dgm:pt>
    <dgm:pt modelId="{0A2C9D9A-A467-4CE2-8080-9172159AA6DE}" type="pres">
      <dgm:prSet presAssocID="{1462FDF4-7C45-4279-A4AF-A33D6F4F60F9}" presName="desTx" presStyleLbl="alignAccFollowNode1" presStyleIdx="0" presStyleCnt="4">
        <dgm:presLayoutVars>
          <dgm:bulletEnabled val="1"/>
        </dgm:presLayoutVars>
      </dgm:prSet>
      <dgm:spPr/>
    </dgm:pt>
    <dgm:pt modelId="{B4314EE7-0836-4215-B3B7-36D91873D669}" type="pres">
      <dgm:prSet presAssocID="{DB26DB39-A563-4DD6-B722-D8E9709AB609}" presName="space" presStyleCnt="0"/>
      <dgm:spPr/>
    </dgm:pt>
    <dgm:pt modelId="{457CBCD8-77AA-46B9-A671-A725026020F9}" type="pres">
      <dgm:prSet presAssocID="{06E82780-4481-4F71-9A5F-F697D56BF3E2}" presName="composite" presStyleCnt="0"/>
      <dgm:spPr/>
    </dgm:pt>
    <dgm:pt modelId="{68BEE202-B4C9-453A-918D-1E2A90DB243F}" type="pres">
      <dgm:prSet presAssocID="{06E82780-4481-4F71-9A5F-F697D56BF3E2}" presName="parTx" presStyleLbl="alignNode1" presStyleIdx="1" presStyleCnt="4">
        <dgm:presLayoutVars>
          <dgm:chMax val="0"/>
          <dgm:chPref val="0"/>
          <dgm:bulletEnabled val="1"/>
        </dgm:presLayoutVars>
      </dgm:prSet>
      <dgm:spPr/>
    </dgm:pt>
    <dgm:pt modelId="{3E53306C-3933-4A2C-9524-29CD8CEBC4A2}" type="pres">
      <dgm:prSet presAssocID="{06E82780-4481-4F71-9A5F-F697D56BF3E2}" presName="desTx" presStyleLbl="alignAccFollowNode1" presStyleIdx="1" presStyleCnt="4">
        <dgm:presLayoutVars>
          <dgm:bulletEnabled val="1"/>
        </dgm:presLayoutVars>
      </dgm:prSet>
      <dgm:spPr/>
    </dgm:pt>
    <dgm:pt modelId="{7095C9FE-FC89-4F10-A9C1-666561F06DEC}" type="pres">
      <dgm:prSet presAssocID="{35445488-BF11-403F-956A-839898FEE50B}" presName="space" presStyleCnt="0"/>
      <dgm:spPr/>
    </dgm:pt>
    <dgm:pt modelId="{CD117A52-78FC-464E-9E8D-FFE7B15B84CB}" type="pres">
      <dgm:prSet presAssocID="{BDD4C087-E0D6-4F5C-B7D3-1A3ECBE128A9}" presName="composite" presStyleCnt="0"/>
      <dgm:spPr/>
    </dgm:pt>
    <dgm:pt modelId="{6EF703DB-DBB5-470D-B524-7BB083111D21}" type="pres">
      <dgm:prSet presAssocID="{BDD4C087-E0D6-4F5C-B7D3-1A3ECBE128A9}" presName="parTx" presStyleLbl="alignNode1" presStyleIdx="2" presStyleCnt="4">
        <dgm:presLayoutVars>
          <dgm:chMax val="0"/>
          <dgm:chPref val="0"/>
          <dgm:bulletEnabled val="1"/>
        </dgm:presLayoutVars>
      </dgm:prSet>
      <dgm:spPr/>
    </dgm:pt>
    <dgm:pt modelId="{E9E6B7C3-4E06-4585-BD87-8FB319F756DF}" type="pres">
      <dgm:prSet presAssocID="{BDD4C087-E0D6-4F5C-B7D3-1A3ECBE128A9}" presName="desTx" presStyleLbl="alignAccFollowNode1" presStyleIdx="2" presStyleCnt="4">
        <dgm:presLayoutVars>
          <dgm:bulletEnabled val="1"/>
        </dgm:presLayoutVars>
      </dgm:prSet>
      <dgm:spPr/>
    </dgm:pt>
    <dgm:pt modelId="{8323E733-E5B5-4A9F-B860-9090DCE30437}" type="pres">
      <dgm:prSet presAssocID="{3ED9A6D0-155B-46B1-8F81-45E8637F9401}" presName="space" presStyleCnt="0"/>
      <dgm:spPr/>
    </dgm:pt>
    <dgm:pt modelId="{BD122CDB-D96F-4C40-8583-7F0927F8C6EA}" type="pres">
      <dgm:prSet presAssocID="{6C11E5F5-0AB0-4A61-B3AC-431189E92FD8}" presName="composite" presStyleCnt="0"/>
      <dgm:spPr/>
    </dgm:pt>
    <dgm:pt modelId="{E75B90F1-EC9E-48D0-9CCA-4C667162A728}" type="pres">
      <dgm:prSet presAssocID="{6C11E5F5-0AB0-4A61-B3AC-431189E92FD8}" presName="parTx" presStyleLbl="alignNode1" presStyleIdx="3" presStyleCnt="4">
        <dgm:presLayoutVars>
          <dgm:chMax val="0"/>
          <dgm:chPref val="0"/>
          <dgm:bulletEnabled val="1"/>
        </dgm:presLayoutVars>
      </dgm:prSet>
      <dgm:spPr/>
    </dgm:pt>
    <dgm:pt modelId="{75C5209A-9DE3-4A93-A959-7CEE5615B9FC}" type="pres">
      <dgm:prSet presAssocID="{6C11E5F5-0AB0-4A61-B3AC-431189E92FD8}" presName="desTx" presStyleLbl="alignAccFollowNode1" presStyleIdx="3" presStyleCnt="4">
        <dgm:presLayoutVars>
          <dgm:bulletEnabled val="1"/>
        </dgm:presLayoutVars>
      </dgm:prSet>
      <dgm:spPr/>
    </dgm:pt>
  </dgm:ptLst>
  <dgm:cxnLst>
    <dgm:cxn modelId="{B3017C03-668D-49E8-8639-6710C931AC5B}" type="presOf" srcId="{BDD4C087-E0D6-4F5C-B7D3-1A3ECBE128A9}" destId="{6EF703DB-DBB5-470D-B524-7BB083111D21}" srcOrd="0" destOrd="0" presId="urn:microsoft.com/office/officeart/2005/8/layout/hList1"/>
    <dgm:cxn modelId="{42C5F917-3D86-4FF9-9182-FE9DF61FEEFA}" srcId="{BC8FD89F-ADED-4FD5-874B-672716D44A67}" destId="{6C11E5F5-0AB0-4A61-B3AC-431189E92FD8}" srcOrd="3" destOrd="0" parTransId="{E1015EEC-23D7-44F1-ABFF-25B9A4A26242}" sibTransId="{BB53D7FB-B5AD-4C05-A888-48FC09C6C8C8}"/>
    <dgm:cxn modelId="{EAA63D26-07B3-4870-B26F-4E4FC6664DBC}" type="presOf" srcId="{70EDB0A0-1F52-4649-80E8-4D641CF36A1F}" destId="{0A2C9D9A-A467-4CE2-8080-9172159AA6DE}" srcOrd="0" destOrd="0" presId="urn:microsoft.com/office/officeart/2005/8/layout/hList1"/>
    <dgm:cxn modelId="{3E14172B-3C48-431B-B4D5-572BE15DA7AE}" type="presOf" srcId="{8BC2DAB2-DCE7-4236-9075-3171F7E34198}" destId="{E9E6B7C3-4E06-4585-BD87-8FB319F756DF}" srcOrd="0" destOrd="0" presId="urn:microsoft.com/office/officeart/2005/8/layout/hList1"/>
    <dgm:cxn modelId="{AFC87D2C-A420-445C-8364-8A8E420602AE}" srcId="{BC8FD89F-ADED-4FD5-874B-672716D44A67}" destId="{BDD4C087-E0D6-4F5C-B7D3-1A3ECBE128A9}" srcOrd="2" destOrd="0" parTransId="{E52731DC-28BD-4C32-BF0B-699ABABEBCFC}" sibTransId="{3ED9A6D0-155B-46B1-8F81-45E8637F9401}"/>
    <dgm:cxn modelId="{154E4D38-05E4-41FA-B740-3ECB95E857E7}" type="presOf" srcId="{8A7EF193-0AD1-447E-8D0C-2A5205CAE946}" destId="{E9E6B7C3-4E06-4585-BD87-8FB319F756DF}" srcOrd="0" destOrd="1" presId="urn:microsoft.com/office/officeart/2005/8/layout/hList1"/>
    <dgm:cxn modelId="{CE0C7F3A-C97A-423A-A3CA-5636EE7F4085}" type="presOf" srcId="{03775427-887E-4CD4-B9D5-1236C3C78D36}" destId="{3E53306C-3933-4A2C-9524-29CD8CEBC4A2}" srcOrd="0" destOrd="0" presId="urn:microsoft.com/office/officeart/2005/8/layout/hList1"/>
    <dgm:cxn modelId="{6FC5AA61-10FC-4388-BA8D-387E75BB5F37}" type="presOf" srcId="{1462FDF4-7C45-4279-A4AF-A33D6F4F60F9}" destId="{3625B509-C310-4C19-9DD5-F742494D1F4A}" srcOrd="0" destOrd="0" presId="urn:microsoft.com/office/officeart/2005/8/layout/hList1"/>
    <dgm:cxn modelId="{1C13CE4B-0168-42D8-B012-D43A392025C0}" srcId="{6C11E5F5-0AB0-4A61-B3AC-431189E92FD8}" destId="{23968A97-597A-482D-ACA3-AA3B5BC88386}" srcOrd="0" destOrd="0" parTransId="{CD752358-3B87-4586-908A-4F4409B63E64}" sibTransId="{31481773-B955-423E-8C9A-D2997F62DD6F}"/>
    <dgm:cxn modelId="{C304E26C-0448-4352-A8E2-DEC51091689C}" srcId="{BDD4C087-E0D6-4F5C-B7D3-1A3ECBE128A9}" destId="{1D87C721-05FF-4D06-BC5C-D161586D3875}" srcOrd="1" destOrd="0" parTransId="{B14F8E7A-4277-47B1-A85D-FAF10618A3CC}" sibTransId="{8F98FEAA-0CF7-4FAD-B8EC-22352F6BD5E3}"/>
    <dgm:cxn modelId="{79ECC34F-81D6-4CFD-9844-CAF9F733640D}" type="presOf" srcId="{6C11E5F5-0AB0-4A61-B3AC-431189E92FD8}" destId="{E75B90F1-EC9E-48D0-9CCA-4C667162A728}" srcOrd="0" destOrd="0" presId="urn:microsoft.com/office/officeart/2005/8/layout/hList1"/>
    <dgm:cxn modelId="{20859A5A-C396-48B6-965C-C68C9BEF7BAA}" srcId="{BC8FD89F-ADED-4FD5-874B-672716D44A67}" destId="{06E82780-4481-4F71-9A5F-F697D56BF3E2}" srcOrd="1" destOrd="0" parTransId="{8D8EB4D9-DB68-48A0-8C66-8BBB2405BD1E}" sibTransId="{35445488-BF11-403F-956A-839898FEE50B}"/>
    <dgm:cxn modelId="{65BDE086-FF98-4722-87F5-9D3F4392156D}" type="presOf" srcId="{23968A97-597A-482D-ACA3-AA3B5BC88386}" destId="{75C5209A-9DE3-4A93-A959-7CEE5615B9FC}" srcOrd="0" destOrd="0" presId="urn:microsoft.com/office/officeart/2005/8/layout/hList1"/>
    <dgm:cxn modelId="{94BD9F8D-3CB5-4A05-935B-D74B4651EF03}" type="presOf" srcId="{89688236-E469-4A89-81A2-C41C7A15F69B}" destId="{0A2C9D9A-A467-4CE2-8080-9172159AA6DE}" srcOrd="0" destOrd="1" presId="urn:microsoft.com/office/officeart/2005/8/layout/hList1"/>
    <dgm:cxn modelId="{9298AC8F-69B7-453E-A509-8D1AE4848594}" type="presOf" srcId="{D868D7E1-4865-4863-88C1-9BB098B0E1FF}" destId="{E9E6B7C3-4E06-4585-BD87-8FB319F756DF}" srcOrd="0" destOrd="2" presId="urn:microsoft.com/office/officeart/2005/8/layout/hList1"/>
    <dgm:cxn modelId="{9E88CB95-2880-4E46-95D9-CD89FE205F10}" srcId="{1462FDF4-7C45-4279-A4AF-A33D6F4F60F9}" destId="{89688236-E469-4A89-81A2-C41C7A15F69B}" srcOrd="1" destOrd="0" parTransId="{1A52F042-DCEC-4016-87D9-7850FB21202A}" sibTransId="{B88FC372-E4F2-4E0A-A32E-1576A64763EB}"/>
    <dgm:cxn modelId="{7930A797-1460-4B3D-88F3-6794DB347650}" srcId="{8BC2DAB2-DCE7-4236-9075-3171F7E34198}" destId="{D868D7E1-4865-4863-88C1-9BB098B0E1FF}" srcOrd="1" destOrd="0" parTransId="{9CA31E16-6E5E-4F1E-B3A7-8E23724A7310}" sibTransId="{3B38FC75-E013-4252-AF61-54715CBE6E48}"/>
    <dgm:cxn modelId="{C1F4DF99-0BE6-41B6-BB86-90ECBA584D46}" srcId="{BDD4C087-E0D6-4F5C-B7D3-1A3ECBE128A9}" destId="{8BC2DAB2-DCE7-4236-9075-3171F7E34198}" srcOrd="0" destOrd="0" parTransId="{01D42491-1439-4B79-A475-FE579768CF79}" sibTransId="{E4855217-9688-4D34-BC62-1A401AD07DE7}"/>
    <dgm:cxn modelId="{F82203A1-6D62-4E9B-B0D9-CBC3BCFAB911}" type="presOf" srcId="{06E82780-4481-4F71-9A5F-F697D56BF3E2}" destId="{68BEE202-B4C9-453A-918D-1E2A90DB243F}" srcOrd="0" destOrd="0" presId="urn:microsoft.com/office/officeart/2005/8/layout/hList1"/>
    <dgm:cxn modelId="{5B7088A9-F0FE-4A4B-94E2-4A1FC153E4D8}" type="presOf" srcId="{1D87C721-05FF-4D06-BC5C-D161586D3875}" destId="{E9E6B7C3-4E06-4585-BD87-8FB319F756DF}" srcOrd="0" destOrd="3" presId="urn:microsoft.com/office/officeart/2005/8/layout/hList1"/>
    <dgm:cxn modelId="{525697AB-C44A-458F-BA97-D50589CE1824}" srcId="{BC8FD89F-ADED-4FD5-874B-672716D44A67}" destId="{1462FDF4-7C45-4279-A4AF-A33D6F4F60F9}" srcOrd="0" destOrd="0" parTransId="{C47EEB7D-78DE-4B9B-9FA7-B62ABFF84854}" sibTransId="{DB26DB39-A563-4DD6-B722-D8E9709AB609}"/>
    <dgm:cxn modelId="{4CED56BF-A4A6-4B77-8D75-52AA1D6CB96D}" type="presOf" srcId="{BC8FD89F-ADED-4FD5-874B-672716D44A67}" destId="{6963BBA6-C119-4AD4-829B-D3024052AFF0}" srcOrd="0" destOrd="0" presId="urn:microsoft.com/office/officeart/2005/8/layout/hList1"/>
    <dgm:cxn modelId="{A742D2D2-E821-4B97-8AF1-BB9EDE9F7585}" srcId="{8BC2DAB2-DCE7-4236-9075-3171F7E34198}" destId="{8A7EF193-0AD1-447E-8D0C-2A5205CAE946}" srcOrd="0" destOrd="0" parTransId="{537FBFC9-D72C-4964-865C-E6E44E864E81}" sibTransId="{41A5D3DF-EC7E-4EA8-85CA-2E55681D3F98}"/>
    <dgm:cxn modelId="{BBBC5FE5-794A-4588-9F6B-5AB2631055B6}" srcId="{1462FDF4-7C45-4279-A4AF-A33D6F4F60F9}" destId="{70EDB0A0-1F52-4649-80E8-4D641CF36A1F}" srcOrd="0" destOrd="0" parTransId="{5D0E72AF-FA9A-4EB7-9446-014B5BC1B1B7}" sibTransId="{63C220F2-4BA8-4FA5-BA19-E9CCF2E19BA8}"/>
    <dgm:cxn modelId="{C0BA19EF-0CC9-45CB-B79A-FE552E99AD08}" srcId="{06E82780-4481-4F71-9A5F-F697D56BF3E2}" destId="{03775427-887E-4CD4-B9D5-1236C3C78D36}" srcOrd="0" destOrd="0" parTransId="{0CC36CD2-6433-4102-B0D2-D70A5DBC787C}" sibTransId="{F987FCCB-E846-4425-BDBA-63A56DC4A57B}"/>
    <dgm:cxn modelId="{A8102096-4134-4C1B-B3E4-79B792846D64}" type="presParOf" srcId="{6963BBA6-C119-4AD4-829B-D3024052AFF0}" destId="{7A8CE02F-71ED-4411-858B-11CF07A37CB6}" srcOrd="0" destOrd="0" presId="urn:microsoft.com/office/officeart/2005/8/layout/hList1"/>
    <dgm:cxn modelId="{8820834E-8026-4649-A982-842E7F5258A3}" type="presParOf" srcId="{7A8CE02F-71ED-4411-858B-11CF07A37CB6}" destId="{3625B509-C310-4C19-9DD5-F742494D1F4A}" srcOrd="0" destOrd="0" presId="urn:microsoft.com/office/officeart/2005/8/layout/hList1"/>
    <dgm:cxn modelId="{2BF9D645-E531-4150-9C69-54B9E38EE5FC}" type="presParOf" srcId="{7A8CE02F-71ED-4411-858B-11CF07A37CB6}" destId="{0A2C9D9A-A467-4CE2-8080-9172159AA6DE}" srcOrd="1" destOrd="0" presId="urn:microsoft.com/office/officeart/2005/8/layout/hList1"/>
    <dgm:cxn modelId="{C92B9D1F-4AA6-48DC-8A50-3E70A95B2559}" type="presParOf" srcId="{6963BBA6-C119-4AD4-829B-D3024052AFF0}" destId="{B4314EE7-0836-4215-B3B7-36D91873D669}" srcOrd="1" destOrd="0" presId="urn:microsoft.com/office/officeart/2005/8/layout/hList1"/>
    <dgm:cxn modelId="{003D12C3-FE1B-4847-AAAF-D949E2BD87A6}" type="presParOf" srcId="{6963BBA6-C119-4AD4-829B-D3024052AFF0}" destId="{457CBCD8-77AA-46B9-A671-A725026020F9}" srcOrd="2" destOrd="0" presId="urn:microsoft.com/office/officeart/2005/8/layout/hList1"/>
    <dgm:cxn modelId="{1B227CC0-3A76-4116-AF43-4C80E95E68FE}" type="presParOf" srcId="{457CBCD8-77AA-46B9-A671-A725026020F9}" destId="{68BEE202-B4C9-453A-918D-1E2A90DB243F}" srcOrd="0" destOrd="0" presId="urn:microsoft.com/office/officeart/2005/8/layout/hList1"/>
    <dgm:cxn modelId="{722514D4-53A4-41D9-AB33-7DB4B0A408C4}" type="presParOf" srcId="{457CBCD8-77AA-46B9-A671-A725026020F9}" destId="{3E53306C-3933-4A2C-9524-29CD8CEBC4A2}" srcOrd="1" destOrd="0" presId="urn:microsoft.com/office/officeart/2005/8/layout/hList1"/>
    <dgm:cxn modelId="{3D12C47C-1C45-48C1-A43C-84EC6FEB8181}" type="presParOf" srcId="{6963BBA6-C119-4AD4-829B-D3024052AFF0}" destId="{7095C9FE-FC89-4F10-A9C1-666561F06DEC}" srcOrd="3" destOrd="0" presId="urn:microsoft.com/office/officeart/2005/8/layout/hList1"/>
    <dgm:cxn modelId="{1D211886-3D2E-4264-9425-DEA774A9860B}" type="presParOf" srcId="{6963BBA6-C119-4AD4-829B-D3024052AFF0}" destId="{CD117A52-78FC-464E-9E8D-FFE7B15B84CB}" srcOrd="4" destOrd="0" presId="urn:microsoft.com/office/officeart/2005/8/layout/hList1"/>
    <dgm:cxn modelId="{141AF558-B9E2-45C0-9BD1-BE1D612DCD9A}" type="presParOf" srcId="{CD117A52-78FC-464E-9E8D-FFE7B15B84CB}" destId="{6EF703DB-DBB5-470D-B524-7BB083111D21}" srcOrd="0" destOrd="0" presId="urn:microsoft.com/office/officeart/2005/8/layout/hList1"/>
    <dgm:cxn modelId="{4C865B78-1E84-44DC-9EC4-AF7F53CAFF92}" type="presParOf" srcId="{CD117A52-78FC-464E-9E8D-FFE7B15B84CB}" destId="{E9E6B7C3-4E06-4585-BD87-8FB319F756DF}" srcOrd="1" destOrd="0" presId="urn:microsoft.com/office/officeart/2005/8/layout/hList1"/>
    <dgm:cxn modelId="{ECC18AD9-9392-4965-9376-AD10269EB9FA}" type="presParOf" srcId="{6963BBA6-C119-4AD4-829B-D3024052AFF0}" destId="{8323E733-E5B5-4A9F-B860-9090DCE30437}" srcOrd="5" destOrd="0" presId="urn:microsoft.com/office/officeart/2005/8/layout/hList1"/>
    <dgm:cxn modelId="{A00384DB-CCE6-44FE-B86B-BA0F7DFD069F}" type="presParOf" srcId="{6963BBA6-C119-4AD4-829B-D3024052AFF0}" destId="{BD122CDB-D96F-4C40-8583-7F0927F8C6EA}" srcOrd="6" destOrd="0" presId="urn:microsoft.com/office/officeart/2005/8/layout/hList1"/>
    <dgm:cxn modelId="{0A7CACB8-4605-4FED-91E1-AAA4C1EDCC27}" type="presParOf" srcId="{BD122CDB-D96F-4C40-8583-7F0927F8C6EA}" destId="{E75B90F1-EC9E-48D0-9CCA-4C667162A728}" srcOrd="0" destOrd="0" presId="urn:microsoft.com/office/officeart/2005/8/layout/hList1"/>
    <dgm:cxn modelId="{662A8BEF-5516-43A2-8CCE-AD4B148903F6}" type="presParOf" srcId="{BD122CDB-D96F-4C40-8583-7F0927F8C6EA}" destId="{75C5209A-9DE3-4A93-A959-7CEE5615B9F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EF6BF2-817B-40D6-ACB1-9F64EE1441E3}" type="doc">
      <dgm:prSet loTypeId="urn:microsoft.com/office/officeart/2008/layout/TitlePictureLineup" loCatId="picture" qsTypeId="urn:microsoft.com/office/officeart/2005/8/quickstyle/simple5" qsCatId="simple" csTypeId="urn:microsoft.com/office/officeart/2005/8/colors/accent1_2" csCatId="accent1" phldr="1"/>
      <dgm:spPr/>
      <dgm:t>
        <a:bodyPr/>
        <a:lstStyle/>
        <a:p>
          <a:endParaRPr lang="es-ES"/>
        </a:p>
      </dgm:t>
    </dgm:pt>
    <dgm:pt modelId="{2E87566E-6831-456C-AA81-7D976B532FB1}">
      <dgm:prSet phldrT="[Texto]"/>
      <dgm:spPr/>
      <dgm:t>
        <a:bodyPr/>
        <a:lstStyle/>
        <a:p>
          <a:pPr>
            <a:buFont typeface="Arial" panose="020B0604020202020204" pitchFamily="34" charset="0"/>
            <a:buChar char="•"/>
          </a:pPr>
          <a:r>
            <a:rPr lang="en-US" b="0" i="0" dirty="0">
              <a:effectLst/>
              <a:latin typeface="Abadi" panose="020B0604020104020204" pitchFamily="34" charset="0"/>
            </a:rPr>
            <a:t>Pie Chart (Success Count by Site)</a:t>
          </a:r>
          <a:endParaRPr lang="es-ES" dirty="0"/>
        </a:p>
      </dgm:t>
    </dgm:pt>
    <dgm:pt modelId="{CA33831E-56B8-4E93-ADA5-FB3941632E3B}" type="parTrans" cxnId="{67AFAC7A-8436-4146-BD4F-AB2BE7579D9C}">
      <dgm:prSet/>
      <dgm:spPr/>
      <dgm:t>
        <a:bodyPr/>
        <a:lstStyle/>
        <a:p>
          <a:endParaRPr lang="es-ES"/>
        </a:p>
      </dgm:t>
    </dgm:pt>
    <dgm:pt modelId="{3FE7425D-0ED2-4559-89CA-481CD80A3907}" type="sibTrans" cxnId="{67AFAC7A-8436-4146-BD4F-AB2BE7579D9C}">
      <dgm:prSet/>
      <dgm:spPr/>
      <dgm:t>
        <a:bodyPr/>
        <a:lstStyle/>
        <a:p>
          <a:endParaRPr lang="es-ES"/>
        </a:p>
      </dgm:t>
    </dgm:pt>
    <dgm:pt modelId="{CA7129B4-5D18-4186-830C-95AEBF5B024E}">
      <dgm:prSet/>
      <dgm:spPr/>
      <dgm:t>
        <a:bodyPr/>
        <a:lstStyle/>
        <a:p>
          <a:r>
            <a:rPr lang="en-US" b="0" i="0">
              <a:effectLst/>
              <a:latin typeface="Abadi" panose="020B0604020104020204" pitchFamily="34" charset="0"/>
            </a:rPr>
            <a:t>Scatter Plot (Payload vs. Launch Outcome)</a:t>
          </a:r>
          <a:endParaRPr lang="en-US" b="0" i="0" dirty="0">
            <a:effectLst/>
            <a:latin typeface="Abadi" panose="020B0604020104020204" pitchFamily="34" charset="0"/>
          </a:endParaRPr>
        </a:p>
      </dgm:t>
    </dgm:pt>
    <dgm:pt modelId="{5B7BA34C-BFA4-42A5-86BF-E9073B3530A8}" type="parTrans" cxnId="{78B3EC41-DFD0-4F1C-964A-8DDB244E13B6}">
      <dgm:prSet/>
      <dgm:spPr/>
      <dgm:t>
        <a:bodyPr/>
        <a:lstStyle/>
        <a:p>
          <a:endParaRPr lang="es-ES"/>
        </a:p>
      </dgm:t>
    </dgm:pt>
    <dgm:pt modelId="{CDE879CC-838B-453D-8D95-776C5A074AD7}" type="sibTrans" cxnId="{78B3EC41-DFD0-4F1C-964A-8DDB244E13B6}">
      <dgm:prSet/>
      <dgm:spPr/>
      <dgm:t>
        <a:bodyPr/>
        <a:lstStyle/>
        <a:p>
          <a:endParaRPr lang="es-ES"/>
        </a:p>
      </dgm:t>
    </dgm:pt>
    <dgm:pt modelId="{3563334F-5A3B-415C-BA0C-BD4747339B7B}">
      <dgm:prSet/>
      <dgm:spPr/>
      <dgm:t>
        <a:bodyPr/>
        <a:lstStyle/>
        <a:p>
          <a:r>
            <a:rPr lang="en-US" b="0" i="0" dirty="0">
              <a:effectLst/>
              <a:latin typeface="Abadi" panose="020B0604020104020204" pitchFamily="34" charset="0"/>
            </a:rPr>
            <a:t>Allows users to explore how payload mass might influence launch success, with data color-coded by booster version. This helps identify patterns between payload sizes, success/failure outcomes, and booster types.</a:t>
          </a:r>
        </a:p>
      </dgm:t>
    </dgm:pt>
    <dgm:pt modelId="{86396A59-2D60-43FF-97E9-35463DDFB41B}" type="parTrans" cxnId="{348A646D-3159-46EE-BBFB-9E95894B80D8}">
      <dgm:prSet/>
      <dgm:spPr/>
      <dgm:t>
        <a:bodyPr/>
        <a:lstStyle/>
        <a:p>
          <a:endParaRPr lang="es-ES"/>
        </a:p>
      </dgm:t>
    </dgm:pt>
    <dgm:pt modelId="{D382238F-440E-4E07-B055-93D7519AFBA3}" type="sibTrans" cxnId="{348A646D-3159-46EE-BBFB-9E95894B80D8}">
      <dgm:prSet/>
      <dgm:spPr/>
      <dgm:t>
        <a:bodyPr/>
        <a:lstStyle/>
        <a:p>
          <a:endParaRPr lang="es-ES"/>
        </a:p>
      </dgm:t>
    </dgm:pt>
    <dgm:pt modelId="{263A77D7-F949-45B9-AC7D-E4148366B936}">
      <dgm:prSet/>
      <dgm:spPr/>
      <dgm:t>
        <a:bodyPr/>
        <a:lstStyle/>
        <a:p>
          <a:r>
            <a:rPr lang="en-US" b="0" i="0">
              <a:effectLst/>
              <a:latin typeface="Abadi" panose="020B0604020104020204" pitchFamily="34" charset="0"/>
            </a:rPr>
            <a:t>Payload Range Slider</a:t>
          </a:r>
          <a:endParaRPr lang="en-US" b="0" i="0" dirty="0">
            <a:effectLst/>
            <a:latin typeface="Abadi" panose="020B0604020104020204" pitchFamily="34" charset="0"/>
          </a:endParaRPr>
        </a:p>
      </dgm:t>
    </dgm:pt>
    <dgm:pt modelId="{1F0215EC-FAD4-405A-B732-16FC012BF838}" type="parTrans" cxnId="{1ECFE61E-92AD-4244-B02A-113B6A4ECD0E}">
      <dgm:prSet/>
      <dgm:spPr/>
      <dgm:t>
        <a:bodyPr/>
        <a:lstStyle/>
        <a:p>
          <a:endParaRPr lang="es-ES"/>
        </a:p>
      </dgm:t>
    </dgm:pt>
    <dgm:pt modelId="{78D57004-AC7E-4752-9FA4-6C3C4C968580}" type="sibTrans" cxnId="{1ECFE61E-92AD-4244-B02A-113B6A4ECD0E}">
      <dgm:prSet/>
      <dgm:spPr/>
      <dgm:t>
        <a:bodyPr/>
        <a:lstStyle/>
        <a:p>
          <a:endParaRPr lang="es-ES"/>
        </a:p>
      </dgm:t>
    </dgm:pt>
    <dgm:pt modelId="{04F84C84-8DD4-473F-A9D9-3A5C4355825C}">
      <dgm:prSet/>
      <dgm:spPr/>
      <dgm:t>
        <a:bodyPr/>
        <a:lstStyle/>
        <a:p>
          <a:r>
            <a:rPr lang="en-US" b="0" i="0" dirty="0">
              <a:effectLst/>
              <a:latin typeface="Abadi" panose="020B0604020104020204" pitchFamily="34" charset="0"/>
            </a:rPr>
            <a:t>Allows users to filter the data and focus on a specific payload range. It's crucial for determining if there is a relationship between payload size and launch success rate.</a:t>
          </a:r>
        </a:p>
      </dgm:t>
    </dgm:pt>
    <dgm:pt modelId="{835C5EA0-707C-4DC5-8589-B6EA9BD9373B}" type="parTrans" cxnId="{6140F448-60D7-421D-8B2A-BC5488C02E46}">
      <dgm:prSet/>
      <dgm:spPr/>
      <dgm:t>
        <a:bodyPr/>
        <a:lstStyle/>
        <a:p>
          <a:endParaRPr lang="es-ES"/>
        </a:p>
      </dgm:t>
    </dgm:pt>
    <dgm:pt modelId="{565B2D1F-63F9-4AF7-AAE1-07FDCB083187}" type="sibTrans" cxnId="{6140F448-60D7-421D-8B2A-BC5488C02E46}">
      <dgm:prSet/>
      <dgm:spPr/>
      <dgm:t>
        <a:bodyPr/>
        <a:lstStyle/>
        <a:p>
          <a:endParaRPr lang="es-ES"/>
        </a:p>
      </dgm:t>
    </dgm:pt>
    <dgm:pt modelId="{BE0DE5CE-192C-47BE-91A9-C54EBC9A0567}">
      <dgm:prSet/>
      <dgm:spPr/>
      <dgm:t>
        <a:bodyPr/>
        <a:lstStyle/>
        <a:p>
          <a:r>
            <a:rPr lang="en-US" b="0" i="0">
              <a:effectLst/>
              <a:latin typeface="Abadi" panose="020B0604020104020204" pitchFamily="34" charset="0"/>
            </a:rPr>
            <a:t>Launch Site Dropdown</a:t>
          </a:r>
          <a:endParaRPr lang="en-US" b="0" i="0" dirty="0">
            <a:effectLst/>
            <a:latin typeface="Abadi" panose="020B0604020104020204" pitchFamily="34" charset="0"/>
          </a:endParaRPr>
        </a:p>
      </dgm:t>
    </dgm:pt>
    <dgm:pt modelId="{1166AA6A-058E-4DC6-8CEB-BCC97FB3E0B9}" type="parTrans" cxnId="{B20D94FE-C809-40F9-9A95-8C4C9AE4E990}">
      <dgm:prSet/>
      <dgm:spPr/>
      <dgm:t>
        <a:bodyPr/>
        <a:lstStyle/>
        <a:p>
          <a:endParaRPr lang="es-ES"/>
        </a:p>
      </dgm:t>
    </dgm:pt>
    <dgm:pt modelId="{34C3952C-4CDF-4CD0-B3E2-68718F9976BD}" type="sibTrans" cxnId="{B20D94FE-C809-40F9-9A95-8C4C9AE4E990}">
      <dgm:prSet/>
      <dgm:spPr/>
      <dgm:t>
        <a:bodyPr/>
        <a:lstStyle/>
        <a:p>
          <a:endParaRPr lang="es-ES"/>
        </a:p>
      </dgm:t>
    </dgm:pt>
    <dgm:pt modelId="{5165A8CC-D01E-40C3-83EE-DA9763A38743}">
      <dgm:prSet/>
      <dgm:spPr/>
      <dgm:t>
        <a:bodyPr/>
        <a:lstStyle/>
        <a:p>
          <a:r>
            <a:rPr lang="en-US" b="0" i="0" dirty="0">
              <a:effectLst/>
              <a:latin typeface="Abadi" panose="020B0604020104020204" pitchFamily="34" charset="0"/>
            </a:rPr>
            <a:t>Enables users to compare the performance of different launch sites. They can select a specific site to analyze success rates or view data for all sites combined.</a:t>
          </a:r>
        </a:p>
      </dgm:t>
    </dgm:pt>
    <dgm:pt modelId="{0534609F-3349-4866-AA71-765504BCB673}" type="parTrans" cxnId="{036E37CA-35C7-4AC8-ADFE-E0E2EAB2CE1D}">
      <dgm:prSet/>
      <dgm:spPr/>
      <dgm:t>
        <a:bodyPr/>
        <a:lstStyle/>
        <a:p>
          <a:endParaRPr lang="es-ES"/>
        </a:p>
      </dgm:t>
    </dgm:pt>
    <dgm:pt modelId="{129CD07C-F6A7-4CB6-920F-821A8BFCF828}" type="sibTrans" cxnId="{036E37CA-35C7-4AC8-ADFE-E0E2EAB2CE1D}">
      <dgm:prSet/>
      <dgm:spPr/>
      <dgm:t>
        <a:bodyPr/>
        <a:lstStyle/>
        <a:p>
          <a:endParaRPr lang="es-ES"/>
        </a:p>
      </dgm:t>
    </dgm:pt>
    <dgm:pt modelId="{16EE71D1-DDBF-49E7-86B0-BF8540153A10}">
      <dgm:prSet/>
      <dgm:spPr/>
      <dgm:t>
        <a:bodyPr/>
        <a:lstStyle/>
        <a:p>
          <a:r>
            <a:rPr lang="en-US" b="0" i="0" dirty="0">
              <a:effectLst/>
              <a:latin typeface="Abadi" panose="020B0604020104020204" pitchFamily="34" charset="0"/>
            </a:rPr>
            <a:t>Helps users easily see he success rate of launches, either for all sites or for a specific site selected from the dropdown</a:t>
          </a:r>
        </a:p>
      </dgm:t>
    </dgm:pt>
    <dgm:pt modelId="{90B86C8C-FDFD-445C-8366-840BB4506E10}" type="sibTrans" cxnId="{37A85C27-19DF-4DE9-A87C-958AB38FFD41}">
      <dgm:prSet/>
      <dgm:spPr/>
      <dgm:t>
        <a:bodyPr/>
        <a:lstStyle/>
        <a:p>
          <a:endParaRPr lang="es-ES"/>
        </a:p>
      </dgm:t>
    </dgm:pt>
    <dgm:pt modelId="{D69B6695-4548-40B8-B4E5-181CCC7120E0}" type="parTrans" cxnId="{37A85C27-19DF-4DE9-A87C-958AB38FFD41}">
      <dgm:prSet/>
      <dgm:spPr/>
      <dgm:t>
        <a:bodyPr/>
        <a:lstStyle/>
        <a:p>
          <a:endParaRPr lang="es-ES"/>
        </a:p>
      </dgm:t>
    </dgm:pt>
    <dgm:pt modelId="{72A567C1-07D3-4F7B-A887-1AFB6CC6A404}" type="pres">
      <dgm:prSet presAssocID="{52EF6BF2-817B-40D6-ACB1-9F64EE1441E3}" presName="Name0" presStyleCnt="0">
        <dgm:presLayoutVars>
          <dgm:dir/>
        </dgm:presLayoutVars>
      </dgm:prSet>
      <dgm:spPr/>
    </dgm:pt>
    <dgm:pt modelId="{D841AF80-B77C-42F6-BC48-DACD34A53AD8}" type="pres">
      <dgm:prSet presAssocID="{2E87566E-6831-456C-AA81-7D976B532FB1}" presName="composite" presStyleCnt="0"/>
      <dgm:spPr/>
    </dgm:pt>
    <dgm:pt modelId="{CEBCFE9A-2005-43D6-95E7-3CF3245E4839}" type="pres">
      <dgm:prSet presAssocID="{2E87566E-6831-456C-AA81-7D976B532FB1}" presName="Accent" presStyleLbl="alignAcc1" presStyleIdx="0" presStyleCnt="4"/>
      <dgm:spPr/>
    </dgm:pt>
    <dgm:pt modelId="{DD346DD0-EB52-4906-BCB4-03B36E1855EE}" type="pres">
      <dgm:prSet presAssocID="{2E87566E-6831-456C-AA81-7D976B532FB1}" presName="Image" presStyleLbl="node1" presStyleIdx="0" presStyleCnt="4" custLinFactNeighborX="481" custLinFactNeighborY="-449"/>
      <dgm:spPr>
        <a:blipFill rotWithShape="1">
          <a:blip xmlns:r="http://schemas.openxmlformats.org/officeDocument/2006/relationships" r:embed="rId1"/>
          <a:srcRect/>
          <a:stretch>
            <a:fillRect t="-7000" b="-7000"/>
          </a:stretch>
        </a:blipFill>
      </dgm:spPr>
    </dgm:pt>
    <dgm:pt modelId="{FE7E56B9-04FD-4131-8AD8-3E2211C08BB0}" type="pres">
      <dgm:prSet presAssocID="{2E87566E-6831-456C-AA81-7D976B532FB1}" presName="Child" presStyleLbl="revTx" presStyleIdx="0" presStyleCnt="4">
        <dgm:presLayoutVars>
          <dgm:bulletEnabled val="1"/>
        </dgm:presLayoutVars>
      </dgm:prSet>
      <dgm:spPr/>
    </dgm:pt>
    <dgm:pt modelId="{288BB1DD-F917-4B8C-ACD2-9A75AFE27E29}" type="pres">
      <dgm:prSet presAssocID="{2E87566E-6831-456C-AA81-7D976B532FB1}" presName="Parent" presStyleLbl="alignNode1" presStyleIdx="0" presStyleCnt="4">
        <dgm:presLayoutVars>
          <dgm:bulletEnabled val="1"/>
        </dgm:presLayoutVars>
      </dgm:prSet>
      <dgm:spPr/>
    </dgm:pt>
    <dgm:pt modelId="{9E189E51-B3D7-484A-8CA6-FAB56ED951DF}" type="pres">
      <dgm:prSet presAssocID="{3FE7425D-0ED2-4559-89CA-481CD80A3907}" presName="sibTrans" presStyleCnt="0"/>
      <dgm:spPr/>
    </dgm:pt>
    <dgm:pt modelId="{052CB93D-ED1F-42DB-9426-BA05B779428E}" type="pres">
      <dgm:prSet presAssocID="{CA7129B4-5D18-4186-830C-95AEBF5B024E}" presName="composite" presStyleCnt="0"/>
      <dgm:spPr/>
    </dgm:pt>
    <dgm:pt modelId="{4A7DF52A-58CA-4688-BE2B-CF1F83FA5187}" type="pres">
      <dgm:prSet presAssocID="{CA7129B4-5D18-4186-830C-95AEBF5B024E}" presName="Accent" presStyleLbl="alignAcc1" presStyleIdx="1" presStyleCnt="4"/>
      <dgm:spPr/>
    </dgm:pt>
    <dgm:pt modelId="{91969861-A47E-495A-A67D-67D06E342850}" type="pres">
      <dgm:prSet presAssocID="{CA7129B4-5D18-4186-830C-95AEBF5B024E}" presName="Image" presStyleLbl="node1" presStyleIdx="1" presStyleCnt="4"/>
      <dgm:spPr>
        <a:blipFill rotWithShape="1">
          <a:blip xmlns:r="http://schemas.openxmlformats.org/officeDocument/2006/relationships" r:embed="rId2"/>
          <a:srcRect/>
          <a:stretch>
            <a:fillRect l="-7000" r="-7000"/>
          </a:stretch>
        </a:blipFill>
      </dgm:spPr>
    </dgm:pt>
    <dgm:pt modelId="{0B023D1B-5EF7-494E-A232-819721464429}" type="pres">
      <dgm:prSet presAssocID="{CA7129B4-5D18-4186-830C-95AEBF5B024E}" presName="Child" presStyleLbl="revTx" presStyleIdx="1" presStyleCnt="4">
        <dgm:presLayoutVars>
          <dgm:bulletEnabled val="1"/>
        </dgm:presLayoutVars>
      </dgm:prSet>
      <dgm:spPr/>
    </dgm:pt>
    <dgm:pt modelId="{8D1FF700-4048-4E76-B3BA-B3567D650AFF}" type="pres">
      <dgm:prSet presAssocID="{CA7129B4-5D18-4186-830C-95AEBF5B024E}" presName="Parent" presStyleLbl="alignNode1" presStyleIdx="1" presStyleCnt="4">
        <dgm:presLayoutVars>
          <dgm:bulletEnabled val="1"/>
        </dgm:presLayoutVars>
      </dgm:prSet>
      <dgm:spPr/>
    </dgm:pt>
    <dgm:pt modelId="{C524518B-8697-45DF-87A1-8044784F4F06}" type="pres">
      <dgm:prSet presAssocID="{CDE879CC-838B-453D-8D95-776C5A074AD7}" presName="sibTrans" presStyleCnt="0"/>
      <dgm:spPr/>
    </dgm:pt>
    <dgm:pt modelId="{785A688F-8C02-4B81-8436-1F21CA8F6001}" type="pres">
      <dgm:prSet presAssocID="{263A77D7-F949-45B9-AC7D-E4148366B936}" presName="composite" presStyleCnt="0"/>
      <dgm:spPr/>
    </dgm:pt>
    <dgm:pt modelId="{5214B9B3-B278-4B18-AE82-C8A9E65166CC}" type="pres">
      <dgm:prSet presAssocID="{263A77D7-F949-45B9-AC7D-E4148366B936}" presName="Accent" presStyleLbl="alignAcc1" presStyleIdx="2" presStyleCnt="4"/>
      <dgm:spPr/>
    </dgm:pt>
    <dgm:pt modelId="{D86F6FF5-B2DC-45A9-9E5D-D423D0885957}" type="pres">
      <dgm:prSet presAssocID="{263A77D7-F949-45B9-AC7D-E4148366B936}" presName="Image" presStyleLbl="node1" presStyleIdx="2" presStyleCnt="4"/>
      <dgm:spPr>
        <a:blipFill rotWithShape="1">
          <a:blip xmlns:r="http://schemas.openxmlformats.org/officeDocument/2006/relationships" r:embed="rId3"/>
          <a:srcRect/>
          <a:stretch>
            <a:fillRect t="-7000" b="-7000"/>
          </a:stretch>
        </a:blipFill>
      </dgm:spPr>
    </dgm:pt>
    <dgm:pt modelId="{563431CF-DBF4-44DE-A209-6439AD1C84B7}" type="pres">
      <dgm:prSet presAssocID="{263A77D7-F949-45B9-AC7D-E4148366B936}" presName="Child" presStyleLbl="revTx" presStyleIdx="2" presStyleCnt="4">
        <dgm:presLayoutVars>
          <dgm:bulletEnabled val="1"/>
        </dgm:presLayoutVars>
      </dgm:prSet>
      <dgm:spPr/>
    </dgm:pt>
    <dgm:pt modelId="{5D528E79-3822-4FC0-8540-176F40814E30}" type="pres">
      <dgm:prSet presAssocID="{263A77D7-F949-45B9-AC7D-E4148366B936}" presName="Parent" presStyleLbl="alignNode1" presStyleIdx="2" presStyleCnt="4">
        <dgm:presLayoutVars>
          <dgm:bulletEnabled val="1"/>
        </dgm:presLayoutVars>
      </dgm:prSet>
      <dgm:spPr/>
    </dgm:pt>
    <dgm:pt modelId="{3E045855-B799-4EAC-9E1B-328E6B8525FB}" type="pres">
      <dgm:prSet presAssocID="{78D57004-AC7E-4752-9FA4-6C3C4C968580}" presName="sibTrans" presStyleCnt="0"/>
      <dgm:spPr/>
    </dgm:pt>
    <dgm:pt modelId="{56BB788E-4347-417B-817F-5CE833B78956}" type="pres">
      <dgm:prSet presAssocID="{BE0DE5CE-192C-47BE-91A9-C54EBC9A0567}" presName="composite" presStyleCnt="0"/>
      <dgm:spPr/>
    </dgm:pt>
    <dgm:pt modelId="{68ECE18C-6DCB-4938-A03F-8EC92A714F3F}" type="pres">
      <dgm:prSet presAssocID="{BE0DE5CE-192C-47BE-91A9-C54EBC9A0567}" presName="Accent" presStyleLbl="alignAcc1" presStyleIdx="3" presStyleCnt="4"/>
      <dgm:spPr/>
    </dgm:pt>
    <dgm:pt modelId="{023A77B8-62F6-4F53-8DF1-FC4C951A2CFF}" type="pres">
      <dgm:prSet presAssocID="{BE0DE5CE-192C-47BE-91A9-C54EBC9A0567}" presName="Image" presStyleLbl="node1" presStyleIdx="3" presStyleCnt="4"/>
      <dgm:spPr>
        <a:blipFill rotWithShape="1">
          <a:blip xmlns:r="http://schemas.openxmlformats.org/officeDocument/2006/relationships" r:embed="rId4"/>
          <a:srcRect/>
          <a:stretch>
            <a:fillRect t="-3000" b="-3000"/>
          </a:stretch>
        </a:blipFill>
      </dgm:spPr>
    </dgm:pt>
    <dgm:pt modelId="{7FB54BE9-50F5-4636-9B62-742C2FB71A30}" type="pres">
      <dgm:prSet presAssocID="{BE0DE5CE-192C-47BE-91A9-C54EBC9A0567}" presName="Child" presStyleLbl="revTx" presStyleIdx="3" presStyleCnt="4">
        <dgm:presLayoutVars>
          <dgm:bulletEnabled val="1"/>
        </dgm:presLayoutVars>
      </dgm:prSet>
      <dgm:spPr/>
    </dgm:pt>
    <dgm:pt modelId="{5E34AEF7-6475-4059-AEC5-79A0DB5049A3}" type="pres">
      <dgm:prSet presAssocID="{BE0DE5CE-192C-47BE-91A9-C54EBC9A0567}" presName="Parent" presStyleLbl="alignNode1" presStyleIdx="3" presStyleCnt="4">
        <dgm:presLayoutVars>
          <dgm:bulletEnabled val="1"/>
        </dgm:presLayoutVars>
      </dgm:prSet>
      <dgm:spPr/>
    </dgm:pt>
  </dgm:ptLst>
  <dgm:cxnLst>
    <dgm:cxn modelId="{7E553204-B052-497F-8036-B709D1645A16}" type="presOf" srcId="{263A77D7-F949-45B9-AC7D-E4148366B936}" destId="{5D528E79-3822-4FC0-8540-176F40814E30}" srcOrd="0" destOrd="0" presId="urn:microsoft.com/office/officeart/2008/layout/TitlePictureLineup"/>
    <dgm:cxn modelId="{1ECFE61E-92AD-4244-B02A-113B6A4ECD0E}" srcId="{52EF6BF2-817B-40D6-ACB1-9F64EE1441E3}" destId="{263A77D7-F949-45B9-AC7D-E4148366B936}" srcOrd="2" destOrd="0" parTransId="{1F0215EC-FAD4-405A-B732-16FC012BF838}" sibTransId="{78D57004-AC7E-4752-9FA4-6C3C4C968580}"/>
    <dgm:cxn modelId="{37A85C27-19DF-4DE9-A87C-958AB38FFD41}" srcId="{2E87566E-6831-456C-AA81-7D976B532FB1}" destId="{16EE71D1-DDBF-49E7-86B0-BF8540153A10}" srcOrd="0" destOrd="0" parTransId="{D69B6695-4548-40B8-B4E5-181CCC7120E0}" sibTransId="{90B86C8C-FDFD-445C-8366-840BB4506E10}"/>
    <dgm:cxn modelId="{813A3D2C-7951-4924-B592-486AB0702E30}" type="presOf" srcId="{BE0DE5CE-192C-47BE-91A9-C54EBC9A0567}" destId="{5E34AEF7-6475-4059-AEC5-79A0DB5049A3}" srcOrd="0" destOrd="0" presId="urn:microsoft.com/office/officeart/2008/layout/TitlePictureLineup"/>
    <dgm:cxn modelId="{270E4630-8DE9-4B9A-937E-34CCE04062F4}" type="presOf" srcId="{52EF6BF2-817B-40D6-ACB1-9F64EE1441E3}" destId="{72A567C1-07D3-4F7B-A887-1AFB6CC6A404}" srcOrd="0" destOrd="0" presId="urn:microsoft.com/office/officeart/2008/layout/TitlePictureLineup"/>
    <dgm:cxn modelId="{A100A941-177B-4130-A812-CB25A79D12D9}" type="presOf" srcId="{5165A8CC-D01E-40C3-83EE-DA9763A38743}" destId="{7FB54BE9-50F5-4636-9B62-742C2FB71A30}" srcOrd="0" destOrd="0" presId="urn:microsoft.com/office/officeart/2008/layout/TitlePictureLineup"/>
    <dgm:cxn modelId="{78B3EC41-DFD0-4F1C-964A-8DDB244E13B6}" srcId="{52EF6BF2-817B-40D6-ACB1-9F64EE1441E3}" destId="{CA7129B4-5D18-4186-830C-95AEBF5B024E}" srcOrd="1" destOrd="0" parTransId="{5B7BA34C-BFA4-42A5-86BF-E9073B3530A8}" sibTransId="{CDE879CC-838B-453D-8D95-776C5A074AD7}"/>
    <dgm:cxn modelId="{5B91D746-254A-4D95-A0E6-2161DE0C45B9}" type="presOf" srcId="{16EE71D1-DDBF-49E7-86B0-BF8540153A10}" destId="{FE7E56B9-04FD-4131-8AD8-3E2211C08BB0}" srcOrd="0" destOrd="0" presId="urn:microsoft.com/office/officeart/2008/layout/TitlePictureLineup"/>
    <dgm:cxn modelId="{6140F448-60D7-421D-8B2A-BC5488C02E46}" srcId="{263A77D7-F949-45B9-AC7D-E4148366B936}" destId="{04F84C84-8DD4-473F-A9D9-3A5C4355825C}" srcOrd="0" destOrd="0" parTransId="{835C5EA0-707C-4DC5-8589-B6EA9BD9373B}" sibTransId="{565B2D1F-63F9-4AF7-AAE1-07FDCB083187}"/>
    <dgm:cxn modelId="{348A646D-3159-46EE-BBFB-9E95894B80D8}" srcId="{CA7129B4-5D18-4186-830C-95AEBF5B024E}" destId="{3563334F-5A3B-415C-BA0C-BD4747339B7B}" srcOrd="0" destOrd="0" parTransId="{86396A59-2D60-43FF-97E9-35463DDFB41B}" sibTransId="{D382238F-440E-4E07-B055-93D7519AFBA3}"/>
    <dgm:cxn modelId="{67AFAC7A-8436-4146-BD4F-AB2BE7579D9C}" srcId="{52EF6BF2-817B-40D6-ACB1-9F64EE1441E3}" destId="{2E87566E-6831-456C-AA81-7D976B532FB1}" srcOrd="0" destOrd="0" parTransId="{CA33831E-56B8-4E93-ADA5-FB3941632E3B}" sibTransId="{3FE7425D-0ED2-4559-89CA-481CD80A3907}"/>
    <dgm:cxn modelId="{676C2993-D705-473B-975F-3532DFBF62EF}" type="presOf" srcId="{3563334F-5A3B-415C-BA0C-BD4747339B7B}" destId="{0B023D1B-5EF7-494E-A232-819721464429}" srcOrd="0" destOrd="0" presId="urn:microsoft.com/office/officeart/2008/layout/TitlePictureLineup"/>
    <dgm:cxn modelId="{1003E8C4-3615-4B2B-99E3-EB85442CBB6D}" type="presOf" srcId="{2E87566E-6831-456C-AA81-7D976B532FB1}" destId="{288BB1DD-F917-4B8C-ACD2-9A75AFE27E29}" srcOrd="0" destOrd="0" presId="urn:microsoft.com/office/officeart/2008/layout/TitlePictureLineup"/>
    <dgm:cxn modelId="{036E37CA-35C7-4AC8-ADFE-E0E2EAB2CE1D}" srcId="{BE0DE5CE-192C-47BE-91A9-C54EBC9A0567}" destId="{5165A8CC-D01E-40C3-83EE-DA9763A38743}" srcOrd="0" destOrd="0" parTransId="{0534609F-3349-4866-AA71-765504BCB673}" sibTransId="{129CD07C-F6A7-4CB6-920F-821A8BFCF828}"/>
    <dgm:cxn modelId="{70534AF4-3456-474A-AA2B-49C44BE054D5}" type="presOf" srcId="{04F84C84-8DD4-473F-A9D9-3A5C4355825C}" destId="{563431CF-DBF4-44DE-A209-6439AD1C84B7}" srcOrd="0" destOrd="0" presId="urn:microsoft.com/office/officeart/2008/layout/TitlePictureLineup"/>
    <dgm:cxn modelId="{3E47BFF8-B3A8-4906-88A0-46C700C3EB67}" type="presOf" srcId="{CA7129B4-5D18-4186-830C-95AEBF5B024E}" destId="{8D1FF700-4048-4E76-B3BA-B3567D650AFF}" srcOrd="0" destOrd="0" presId="urn:microsoft.com/office/officeart/2008/layout/TitlePictureLineup"/>
    <dgm:cxn modelId="{B20D94FE-C809-40F9-9A95-8C4C9AE4E990}" srcId="{52EF6BF2-817B-40D6-ACB1-9F64EE1441E3}" destId="{BE0DE5CE-192C-47BE-91A9-C54EBC9A0567}" srcOrd="3" destOrd="0" parTransId="{1166AA6A-058E-4DC6-8CEB-BCC97FB3E0B9}" sibTransId="{34C3952C-4CDF-4CD0-B3E2-68718F9976BD}"/>
    <dgm:cxn modelId="{A14A483C-9556-4EF7-87B5-17A47694B07B}" type="presParOf" srcId="{72A567C1-07D3-4F7B-A887-1AFB6CC6A404}" destId="{D841AF80-B77C-42F6-BC48-DACD34A53AD8}" srcOrd="0" destOrd="0" presId="urn:microsoft.com/office/officeart/2008/layout/TitlePictureLineup"/>
    <dgm:cxn modelId="{465468C5-3A1F-4B4E-8EF6-58916D868ED9}" type="presParOf" srcId="{D841AF80-B77C-42F6-BC48-DACD34A53AD8}" destId="{CEBCFE9A-2005-43D6-95E7-3CF3245E4839}" srcOrd="0" destOrd="0" presId="urn:microsoft.com/office/officeart/2008/layout/TitlePictureLineup"/>
    <dgm:cxn modelId="{F006A9C9-C012-4776-9BF1-64BD0EC6DD70}" type="presParOf" srcId="{D841AF80-B77C-42F6-BC48-DACD34A53AD8}" destId="{DD346DD0-EB52-4906-BCB4-03B36E1855EE}" srcOrd="1" destOrd="0" presId="urn:microsoft.com/office/officeart/2008/layout/TitlePictureLineup"/>
    <dgm:cxn modelId="{B07C82B7-34DD-4AA9-B8AD-113EFC444821}" type="presParOf" srcId="{D841AF80-B77C-42F6-BC48-DACD34A53AD8}" destId="{FE7E56B9-04FD-4131-8AD8-3E2211C08BB0}" srcOrd="2" destOrd="0" presId="urn:microsoft.com/office/officeart/2008/layout/TitlePictureLineup"/>
    <dgm:cxn modelId="{39A02900-845D-4C0A-92D1-A9ECEFB2E827}" type="presParOf" srcId="{D841AF80-B77C-42F6-BC48-DACD34A53AD8}" destId="{288BB1DD-F917-4B8C-ACD2-9A75AFE27E29}" srcOrd="3" destOrd="0" presId="urn:microsoft.com/office/officeart/2008/layout/TitlePictureLineup"/>
    <dgm:cxn modelId="{2DD7B8B8-E6EA-4637-8E00-6D68110EEBD4}" type="presParOf" srcId="{72A567C1-07D3-4F7B-A887-1AFB6CC6A404}" destId="{9E189E51-B3D7-484A-8CA6-FAB56ED951DF}" srcOrd="1" destOrd="0" presId="urn:microsoft.com/office/officeart/2008/layout/TitlePictureLineup"/>
    <dgm:cxn modelId="{688CD6A6-0C35-46A0-A75A-BFF86D478B01}" type="presParOf" srcId="{72A567C1-07D3-4F7B-A887-1AFB6CC6A404}" destId="{052CB93D-ED1F-42DB-9426-BA05B779428E}" srcOrd="2" destOrd="0" presId="urn:microsoft.com/office/officeart/2008/layout/TitlePictureLineup"/>
    <dgm:cxn modelId="{948E3406-C563-4AAB-BF05-82ADF4AFAE3B}" type="presParOf" srcId="{052CB93D-ED1F-42DB-9426-BA05B779428E}" destId="{4A7DF52A-58CA-4688-BE2B-CF1F83FA5187}" srcOrd="0" destOrd="0" presId="urn:microsoft.com/office/officeart/2008/layout/TitlePictureLineup"/>
    <dgm:cxn modelId="{50B868AD-EBEA-4FD5-8545-D88B4796309C}" type="presParOf" srcId="{052CB93D-ED1F-42DB-9426-BA05B779428E}" destId="{91969861-A47E-495A-A67D-67D06E342850}" srcOrd="1" destOrd="0" presId="urn:microsoft.com/office/officeart/2008/layout/TitlePictureLineup"/>
    <dgm:cxn modelId="{5EFF624D-993F-4F7C-8942-F9AB9307987C}" type="presParOf" srcId="{052CB93D-ED1F-42DB-9426-BA05B779428E}" destId="{0B023D1B-5EF7-494E-A232-819721464429}" srcOrd="2" destOrd="0" presId="urn:microsoft.com/office/officeart/2008/layout/TitlePictureLineup"/>
    <dgm:cxn modelId="{04AB91C5-598D-4825-985D-87EE8FB78CE7}" type="presParOf" srcId="{052CB93D-ED1F-42DB-9426-BA05B779428E}" destId="{8D1FF700-4048-4E76-B3BA-B3567D650AFF}" srcOrd="3" destOrd="0" presId="urn:microsoft.com/office/officeart/2008/layout/TitlePictureLineup"/>
    <dgm:cxn modelId="{D9664AE0-0999-4C6A-874F-2DC545A8919A}" type="presParOf" srcId="{72A567C1-07D3-4F7B-A887-1AFB6CC6A404}" destId="{C524518B-8697-45DF-87A1-8044784F4F06}" srcOrd="3" destOrd="0" presId="urn:microsoft.com/office/officeart/2008/layout/TitlePictureLineup"/>
    <dgm:cxn modelId="{3580442F-EF03-4B33-ABB5-D292F4E277B4}" type="presParOf" srcId="{72A567C1-07D3-4F7B-A887-1AFB6CC6A404}" destId="{785A688F-8C02-4B81-8436-1F21CA8F6001}" srcOrd="4" destOrd="0" presId="urn:microsoft.com/office/officeart/2008/layout/TitlePictureLineup"/>
    <dgm:cxn modelId="{B92686B8-7A55-483F-8F84-999A139750E7}" type="presParOf" srcId="{785A688F-8C02-4B81-8436-1F21CA8F6001}" destId="{5214B9B3-B278-4B18-AE82-C8A9E65166CC}" srcOrd="0" destOrd="0" presId="urn:microsoft.com/office/officeart/2008/layout/TitlePictureLineup"/>
    <dgm:cxn modelId="{44B3F741-A649-4242-BF11-3E7150170062}" type="presParOf" srcId="{785A688F-8C02-4B81-8436-1F21CA8F6001}" destId="{D86F6FF5-B2DC-45A9-9E5D-D423D0885957}" srcOrd="1" destOrd="0" presId="urn:microsoft.com/office/officeart/2008/layout/TitlePictureLineup"/>
    <dgm:cxn modelId="{88219BCA-1263-41B4-8452-CC322E87B44C}" type="presParOf" srcId="{785A688F-8C02-4B81-8436-1F21CA8F6001}" destId="{563431CF-DBF4-44DE-A209-6439AD1C84B7}" srcOrd="2" destOrd="0" presId="urn:microsoft.com/office/officeart/2008/layout/TitlePictureLineup"/>
    <dgm:cxn modelId="{C4A1D13F-75A9-4431-BE82-C9F3D4E25780}" type="presParOf" srcId="{785A688F-8C02-4B81-8436-1F21CA8F6001}" destId="{5D528E79-3822-4FC0-8540-176F40814E30}" srcOrd="3" destOrd="0" presId="urn:microsoft.com/office/officeart/2008/layout/TitlePictureLineup"/>
    <dgm:cxn modelId="{215F5378-5D8D-476F-94BD-9AC9403D08F3}" type="presParOf" srcId="{72A567C1-07D3-4F7B-A887-1AFB6CC6A404}" destId="{3E045855-B799-4EAC-9E1B-328E6B8525FB}" srcOrd="5" destOrd="0" presId="urn:microsoft.com/office/officeart/2008/layout/TitlePictureLineup"/>
    <dgm:cxn modelId="{9504F009-022C-474A-9795-B520BCCA473A}" type="presParOf" srcId="{72A567C1-07D3-4F7B-A887-1AFB6CC6A404}" destId="{56BB788E-4347-417B-817F-5CE833B78956}" srcOrd="6" destOrd="0" presId="urn:microsoft.com/office/officeart/2008/layout/TitlePictureLineup"/>
    <dgm:cxn modelId="{8D4FC4A8-5EFC-4829-9FBA-413E00E1D25B}" type="presParOf" srcId="{56BB788E-4347-417B-817F-5CE833B78956}" destId="{68ECE18C-6DCB-4938-A03F-8EC92A714F3F}" srcOrd="0" destOrd="0" presId="urn:microsoft.com/office/officeart/2008/layout/TitlePictureLineup"/>
    <dgm:cxn modelId="{A8A41B89-48DF-4887-A6E5-CBAF3251AC55}" type="presParOf" srcId="{56BB788E-4347-417B-817F-5CE833B78956}" destId="{023A77B8-62F6-4F53-8DF1-FC4C951A2CFF}" srcOrd="1" destOrd="0" presId="urn:microsoft.com/office/officeart/2008/layout/TitlePictureLineup"/>
    <dgm:cxn modelId="{36673E11-8F60-4A0B-BD83-28F1EFCC9B4B}" type="presParOf" srcId="{56BB788E-4347-417B-817F-5CE833B78956}" destId="{7FB54BE9-50F5-4636-9B62-742C2FB71A30}" srcOrd="2" destOrd="0" presId="urn:microsoft.com/office/officeart/2008/layout/TitlePictureLineup"/>
    <dgm:cxn modelId="{978A80FF-9ABC-4526-8A09-9E0BE581D885}" type="presParOf" srcId="{56BB788E-4347-417B-817F-5CE833B78956}" destId="{5E34AEF7-6475-4059-AEC5-79A0DB5049A3}" srcOrd="3" destOrd="0" presId="urn:microsoft.com/office/officeart/2008/layout/Title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E903F3-A4C7-458D-8FE8-08D4898F10BF}">
      <dsp:nvSpPr>
        <dsp:cNvPr id="0" name=""/>
        <dsp:cNvSpPr/>
      </dsp:nvSpPr>
      <dsp:spPr>
        <a:xfrm>
          <a:off x="0" y="890"/>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latin typeface="Abadi" panose="020B0604020104020204" pitchFamily="34" charset="0"/>
            </a:rPr>
            <a:t>Unique lauch sites in the mission</a:t>
          </a:r>
          <a:endParaRPr lang="es-ES" sz="1400" kern="1200" dirty="0"/>
        </a:p>
      </dsp:txBody>
      <dsp:txXfrm>
        <a:off x="21294" y="22184"/>
        <a:ext cx="10609390" cy="393616"/>
      </dsp:txXfrm>
    </dsp:sp>
    <dsp:sp modelId="{A6C4E5EE-A105-4DE2-80AA-FFF0D28B51FE}">
      <dsp:nvSpPr>
        <dsp:cNvPr id="0" name=""/>
        <dsp:cNvSpPr/>
      </dsp:nvSpPr>
      <dsp:spPr>
        <a:xfrm>
          <a:off x="0" y="448583"/>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latin typeface="Abadi" panose="020B0604020104020204" pitchFamily="34" charset="0"/>
            </a:rPr>
            <a:t>5 records where lauch sites begin with ‘CCA’</a:t>
          </a:r>
          <a:endParaRPr lang="en-US" sz="1400" kern="1200" dirty="0">
            <a:latin typeface="Abadi" panose="020B0604020104020204" pitchFamily="34" charset="0"/>
          </a:endParaRPr>
        </a:p>
      </dsp:txBody>
      <dsp:txXfrm>
        <a:off x="21294" y="469877"/>
        <a:ext cx="10609390" cy="393616"/>
      </dsp:txXfrm>
    </dsp:sp>
    <dsp:sp modelId="{13763447-56BC-4E34-BEFB-955D84DE6393}">
      <dsp:nvSpPr>
        <dsp:cNvPr id="0" name=""/>
        <dsp:cNvSpPr/>
      </dsp:nvSpPr>
      <dsp:spPr>
        <a:xfrm>
          <a:off x="0" y="896276"/>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latin typeface="Abadi" panose="020B0604020104020204" pitchFamily="34" charset="0"/>
            </a:rPr>
            <a:t>Total payload mass carried by boosters launches by NASA (CRS)</a:t>
          </a:r>
          <a:endParaRPr lang="en-US" sz="1400" kern="1200" dirty="0">
            <a:latin typeface="Abadi" panose="020B0604020104020204" pitchFamily="34" charset="0"/>
          </a:endParaRPr>
        </a:p>
      </dsp:txBody>
      <dsp:txXfrm>
        <a:off x="21294" y="917570"/>
        <a:ext cx="10609390" cy="393616"/>
      </dsp:txXfrm>
    </dsp:sp>
    <dsp:sp modelId="{78165DAD-D26E-4248-A47A-8A26A2431AC9}">
      <dsp:nvSpPr>
        <dsp:cNvPr id="0" name=""/>
        <dsp:cNvSpPr/>
      </dsp:nvSpPr>
      <dsp:spPr>
        <a:xfrm>
          <a:off x="0" y="1343970"/>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badi" panose="020B0604020104020204" pitchFamily="34" charset="0"/>
            </a:rPr>
            <a:t>A</a:t>
          </a:r>
          <a:r>
            <a:rPr lang="en-US" sz="1400" i="0" kern="1200" dirty="0">
              <a:effectLst/>
              <a:latin typeface="Abadi" panose="020B0604020104020204" pitchFamily="34" charset="0"/>
            </a:rPr>
            <a:t>verage payload mass carried by booster version F9 v1.1</a:t>
          </a:r>
        </a:p>
      </dsp:txBody>
      <dsp:txXfrm>
        <a:off x="21294" y="1365264"/>
        <a:ext cx="10609390" cy="393616"/>
      </dsp:txXfrm>
    </dsp:sp>
    <dsp:sp modelId="{1A62D8CE-3BA3-4975-99C7-67F99C24A024}">
      <dsp:nvSpPr>
        <dsp:cNvPr id="0" name=""/>
        <dsp:cNvSpPr/>
      </dsp:nvSpPr>
      <dsp:spPr>
        <a:xfrm>
          <a:off x="0" y="1791663"/>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badi" panose="020B0604020104020204" pitchFamily="34" charset="0"/>
            </a:rPr>
            <a:t>D</a:t>
          </a:r>
          <a:r>
            <a:rPr lang="en-US" sz="1400" i="0" kern="1200" dirty="0">
              <a:effectLst/>
              <a:latin typeface="Abadi" panose="020B0604020104020204" pitchFamily="34" charset="0"/>
            </a:rPr>
            <a:t>ate when the first </a:t>
          </a:r>
          <a:r>
            <a:rPr lang="en-US" sz="1400" i="0" kern="1200" dirty="0" err="1">
              <a:effectLst/>
              <a:latin typeface="Abadi" panose="020B0604020104020204" pitchFamily="34" charset="0"/>
            </a:rPr>
            <a:t>succesful</a:t>
          </a:r>
          <a:r>
            <a:rPr lang="en-US" sz="1400" i="0" kern="1200" dirty="0">
              <a:effectLst/>
              <a:latin typeface="Abadi" panose="020B0604020104020204" pitchFamily="34" charset="0"/>
            </a:rPr>
            <a:t> landing outcome in ground pad was achieved</a:t>
          </a:r>
        </a:p>
      </dsp:txBody>
      <dsp:txXfrm>
        <a:off x="21294" y="1812957"/>
        <a:ext cx="10609390" cy="393616"/>
      </dsp:txXfrm>
    </dsp:sp>
    <dsp:sp modelId="{6108BA54-8A84-4379-87F4-27701E818D8A}">
      <dsp:nvSpPr>
        <dsp:cNvPr id="0" name=""/>
        <dsp:cNvSpPr/>
      </dsp:nvSpPr>
      <dsp:spPr>
        <a:xfrm>
          <a:off x="0" y="2239357"/>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badi" panose="020B0604020104020204" pitchFamily="34" charset="0"/>
            </a:rPr>
            <a:t>N</a:t>
          </a:r>
          <a:r>
            <a:rPr lang="en-US" sz="1400" i="0" kern="1200" dirty="0">
              <a:effectLst/>
              <a:latin typeface="Abadi" panose="020B0604020104020204" pitchFamily="34" charset="0"/>
            </a:rPr>
            <a:t>ames of the boosters which have success in drone ship and have payload mass greater than 4000 but less than 6000</a:t>
          </a:r>
        </a:p>
      </dsp:txBody>
      <dsp:txXfrm>
        <a:off x="21294" y="2260651"/>
        <a:ext cx="10609390" cy="393616"/>
      </dsp:txXfrm>
    </dsp:sp>
    <dsp:sp modelId="{0F1C267B-AF9C-4E4E-9BB4-DDBDD956005C}">
      <dsp:nvSpPr>
        <dsp:cNvPr id="0" name=""/>
        <dsp:cNvSpPr/>
      </dsp:nvSpPr>
      <dsp:spPr>
        <a:xfrm>
          <a:off x="0" y="2687050"/>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badi" panose="020B0604020104020204" pitchFamily="34" charset="0"/>
            </a:rPr>
            <a:t>T</a:t>
          </a:r>
          <a:r>
            <a:rPr lang="en-US" sz="1400" i="0" kern="1200" dirty="0">
              <a:effectLst/>
              <a:latin typeface="Abadi" panose="020B0604020104020204" pitchFamily="34" charset="0"/>
            </a:rPr>
            <a:t>otal number of successful and failure mission outcomes</a:t>
          </a:r>
        </a:p>
      </dsp:txBody>
      <dsp:txXfrm>
        <a:off x="21294" y="2708344"/>
        <a:ext cx="10609390" cy="393616"/>
      </dsp:txXfrm>
    </dsp:sp>
    <dsp:sp modelId="{23ABDEBD-A322-4E3F-B345-F7236C725233}">
      <dsp:nvSpPr>
        <dsp:cNvPr id="0" name=""/>
        <dsp:cNvSpPr/>
      </dsp:nvSpPr>
      <dsp:spPr>
        <a:xfrm>
          <a:off x="0" y="3134743"/>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0" kern="1200" dirty="0">
              <a:effectLst/>
              <a:latin typeface="Abadi" panose="020B0604020104020204" pitchFamily="34" charset="0"/>
            </a:rPr>
            <a:t>Names of the </a:t>
          </a:r>
          <a:r>
            <a:rPr lang="en-US" sz="1400" i="0" kern="1200" dirty="0" err="1">
              <a:effectLst/>
              <a:latin typeface="Abadi" panose="020B0604020104020204" pitchFamily="34" charset="0"/>
            </a:rPr>
            <a:t>booster_versions</a:t>
          </a:r>
          <a:r>
            <a:rPr lang="en-US" sz="1400" i="0" kern="1200" dirty="0">
              <a:effectLst/>
              <a:latin typeface="Abadi" panose="020B0604020104020204" pitchFamily="34" charset="0"/>
            </a:rPr>
            <a:t> which have carried the maximum payload mass</a:t>
          </a:r>
        </a:p>
      </dsp:txBody>
      <dsp:txXfrm>
        <a:off x="21294" y="3156037"/>
        <a:ext cx="10609390" cy="393616"/>
      </dsp:txXfrm>
    </dsp:sp>
    <dsp:sp modelId="{510D8DC6-2B31-4864-97AD-3B153FD97DE2}">
      <dsp:nvSpPr>
        <dsp:cNvPr id="0" name=""/>
        <dsp:cNvSpPr/>
      </dsp:nvSpPr>
      <dsp:spPr>
        <a:xfrm>
          <a:off x="0" y="3582437"/>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badi" panose="020B0604020104020204" pitchFamily="34" charset="0"/>
            </a:rPr>
            <a:t>R</a:t>
          </a:r>
          <a:r>
            <a:rPr lang="en-US" sz="1400" i="0" kern="1200" dirty="0">
              <a:effectLst/>
              <a:latin typeface="Abadi" panose="020B0604020104020204" pitchFamily="34" charset="0"/>
            </a:rPr>
            <a:t>ecords which display the month names, failure </a:t>
          </a:r>
          <a:r>
            <a:rPr lang="en-US" sz="1400" i="0" kern="1200" dirty="0" err="1">
              <a:effectLst/>
              <a:latin typeface="Abadi" panose="020B0604020104020204" pitchFamily="34" charset="0"/>
            </a:rPr>
            <a:t>landing_outcomes</a:t>
          </a:r>
          <a:r>
            <a:rPr lang="en-US" sz="1400" i="0" kern="1200" dirty="0">
              <a:effectLst/>
              <a:latin typeface="Abadi" panose="020B0604020104020204" pitchFamily="34" charset="0"/>
            </a:rPr>
            <a:t> in drone ship, booster versions, </a:t>
          </a:r>
          <a:r>
            <a:rPr lang="en-US" sz="1400" i="0" kern="1200" dirty="0" err="1">
              <a:effectLst/>
              <a:latin typeface="Abadi" panose="020B0604020104020204" pitchFamily="34" charset="0"/>
            </a:rPr>
            <a:t>launch_site</a:t>
          </a:r>
          <a:r>
            <a:rPr lang="en-US" sz="1400" i="0" kern="1200" dirty="0">
              <a:effectLst/>
              <a:latin typeface="Abadi" panose="020B0604020104020204" pitchFamily="34" charset="0"/>
            </a:rPr>
            <a:t> for the months in year 2015</a:t>
          </a:r>
        </a:p>
      </dsp:txBody>
      <dsp:txXfrm>
        <a:off x="21294" y="3603731"/>
        <a:ext cx="10609390" cy="393616"/>
      </dsp:txXfrm>
    </dsp:sp>
    <dsp:sp modelId="{B0022AC9-BF0C-4B99-B561-8AC7415637BF}">
      <dsp:nvSpPr>
        <dsp:cNvPr id="0" name=""/>
        <dsp:cNvSpPr/>
      </dsp:nvSpPr>
      <dsp:spPr>
        <a:xfrm>
          <a:off x="0" y="4030130"/>
          <a:ext cx="10651978" cy="436204"/>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0" kern="1200" dirty="0">
              <a:effectLst/>
              <a:latin typeface="Abadi" panose="020B0604020104020204" pitchFamily="34" charset="0"/>
            </a:rPr>
            <a:t>Ranking of the count of landing outcomes (such as Failure (drone ship) or Success (ground pad)) between the date 2010-06-04 and 2017-03-20, in descending order.</a:t>
          </a:r>
          <a:endParaRPr lang="es-ES" sz="1400" kern="1200" dirty="0"/>
        </a:p>
      </dsp:txBody>
      <dsp:txXfrm>
        <a:off x="21294" y="4051424"/>
        <a:ext cx="10609390" cy="393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5B509-C310-4C19-9DD5-F742494D1F4A}">
      <dsp:nvSpPr>
        <dsp:cNvPr id="0" name=""/>
        <dsp:cNvSpPr/>
      </dsp:nvSpPr>
      <dsp:spPr>
        <a:xfrm>
          <a:off x="3817" y="89049"/>
          <a:ext cx="2295478" cy="4608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err="1"/>
            <a:t>Markers</a:t>
          </a:r>
          <a:endParaRPr lang="es-ES" sz="1600" kern="1200" dirty="0"/>
        </a:p>
      </dsp:txBody>
      <dsp:txXfrm>
        <a:off x="3817" y="89049"/>
        <a:ext cx="2295478" cy="460800"/>
      </dsp:txXfrm>
    </dsp:sp>
    <dsp:sp modelId="{0A2C9D9A-A467-4CE2-8080-9172159AA6DE}">
      <dsp:nvSpPr>
        <dsp:cNvPr id="0" name=""/>
        <dsp:cNvSpPr/>
      </dsp:nvSpPr>
      <dsp:spPr>
        <a:xfrm>
          <a:off x="3817" y="549849"/>
          <a:ext cx="2295478" cy="32610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Markers are placed at the geographic coordinates of each launch site (e.g., CCAFS LC-40, KSC LC-39A, etc.) to visually indicate their locations.</a:t>
          </a:r>
          <a:endParaRPr lang="es-ES" sz="1600" kern="1200" dirty="0"/>
        </a:p>
        <a:p>
          <a:pPr marL="171450" lvl="1" indent="-171450" algn="l" defTabSz="711200">
            <a:lnSpc>
              <a:spcPct val="90000"/>
            </a:lnSpc>
            <a:spcBef>
              <a:spcPct val="0"/>
            </a:spcBef>
            <a:spcAft>
              <a:spcPct val="15000"/>
            </a:spcAft>
            <a:buChar char="•"/>
          </a:pPr>
          <a:r>
            <a:rPr lang="en-US" sz="1600" kern="1200" dirty="0"/>
            <a:t>Other markers can be added for points of interest like railways, highways, or nearby cities (e.g., Titusville)</a:t>
          </a:r>
          <a:endParaRPr lang="es-ES" sz="1600" kern="1200" dirty="0"/>
        </a:p>
      </dsp:txBody>
      <dsp:txXfrm>
        <a:off x="3817" y="549849"/>
        <a:ext cx="2295478" cy="3261059"/>
      </dsp:txXfrm>
    </dsp:sp>
    <dsp:sp modelId="{68BEE202-B4C9-453A-918D-1E2A90DB243F}">
      <dsp:nvSpPr>
        <dsp:cNvPr id="0" name=""/>
        <dsp:cNvSpPr/>
      </dsp:nvSpPr>
      <dsp:spPr>
        <a:xfrm>
          <a:off x="2620662" y="89049"/>
          <a:ext cx="2295478" cy="460800"/>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err="1"/>
            <a:t>Circles</a:t>
          </a:r>
          <a:endParaRPr lang="es-ES" sz="1600" kern="1200" dirty="0"/>
        </a:p>
      </dsp:txBody>
      <dsp:txXfrm>
        <a:off x="2620662" y="89049"/>
        <a:ext cx="2295478" cy="460800"/>
      </dsp:txXfrm>
    </dsp:sp>
    <dsp:sp modelId="{3E53306C-3933-4A2C-9524-29CD8CEBC4A2}">
      <dsp:nvSpPr>
        <dsp:cNvPr id="0" name=""/>
        <dsp:cNvSpPr/>
      </dsp:nvSpPr>
      <dsp:spPr>
        <a:xfrm>
          <a:off x="2620662" y="549849"/>
          <a:ext cx="2295478" cy="3261059"/>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Illustrate proximity areas for potential impact zones or safety buffers.
Highlight geographical factors that might influence launch operations (e.g., avoiding urban areas).</a:t>
          </a:r>
          <a:endParaRPr lang="es-ES" sz="1600" kern="1200" dirty="0"/>
        </a:p>
      </dsp:txBody>
      <dsp:txXfrm>
        <a:off x="2620662" y="549849"/>
        <a:ext cx="2295478" cy="3261059"/>
      </dsp:txXfrm>
    </dsp:sp>
    <dsp:sp modelId="{6EF703DB-DBB5-470D-B524-7BB083111D21}">
      <dsp:nvSpPr>
        <dsp:cNvPr id="0" name=""/>
        <dsp:cNvSpPr/>
      </dsp:nvSpPr>
      <dsp:spPr>
        <a:xfrm>
          <a:off x="5237507" y="89049"/>
          <a:ext cx="2295478" cy="460800"/>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err="1"/>
            <a:t>Icones</a:t>
          </a:r>
          <a:endParaRPr lang="es-ES" sz="1600" kern="1200" dirty="0"/>
        </a:p>
      </dsp:txBody>
      <dsp:txXfrm>
        <a:off x="5237507" y="89049"/>
        <a:ext cx="2295478" cy="460800"/>
      </dsp:txXfrm>
    </dsp:sp>
    <dsp:sp modelId="{E9E6B7C3-4E06-4585-BD87-8FB319F756DF}">
      <dsp:nvSpPr>
        <dsp:cNvPr id="0" name=""/>
        <dsp:cNvSpPr/>
      </dsp:nvSpPr>
      <dsp:spPr>
        <a:xfrm>
          <a:off x="5237507" y="549849"/>
          <a:ext cx="2295478" cy="3261059"/>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Differentiate the performance of launches from each site visually (success/failure).</a:t>
          </a:r>
          <a:endParaRPr lang="es-ES" sz="1600" kern="1200" dirty="0"/>
        </a:p>
        <a:p>
          <a:pPr marL="342900" lvl="2" indent="-171450" algn="l" defTabSz="711200">
            <a:lnSpc>
              <a:spcPct val="90000"/>
            </a:lnSpc>
            <a:spcBef>
              <a:spcPct val="0"/>
            </a:spcBef>
            <a:spcAft>
              <a:spcPct val="15000"/>
            </a:spcAft>
            <a:buChar char="•"/>
          </a:pPr>
          <a:r>
            <a:rPr lang="en-US" sz="1600" kern="1200" dirty="0"/>
            <a:t>Success: green marker.</a:t>
          </a:r>
          <a:endParaRPr lang="es-ES" sz="1600" kern="1200" dirty="0"/>
        </a:p>
        <a:p>
          <a:pPr marL="342900" lvl="2" indent="-171450" algn="l" defTabSz="711200">
            <a:lnSpc>
              <a:spcPct val="90000"/>
            </a:lnSpc>
            <a:spcBef>
              <a:spcPct val="0"/>
            </a:spcBef>
            <a:spcAft>
              <a:spcPct val="15000"/>
            </a:spcAft>
            <a:buChar char="•"/>
          </a:pPr>
          <a:r>
            <a:rPr lang="en-US" sz="1600" kern="1200" dirty="0"/>
            <a:t>Failure: red marker.</a:t>
          </a:r>
          <a:endParaRPr lang="es-ES" sz="1600" kern="1200" dirty="0"/>
        </a:p>
        <a:p>
          <a:pPr marL="171450" lvl="1" indent="-171450" algn="l" defTabSz="711200">
            <a:lnSpc>
              <a:spcPct val="90000"/>
            </a:lnSpc>
            <a:spcBef>
              <a:spcPct val="0"/>
            </a:spcBef>
            <a:spcAft>
              <a:spcPct val="15000"/>
            </a:spcAft>
            <a:buChar char="•"/>
          </a:pPr>
          <a:r>
            <a:rPr lang="en-US" sz="1600" kern="1200"/>
            <a:t>Help </a:t>
          </a:r>
          <a:r>
            <a:rPr lang="en-US" sz="1600" kern="1200" dirty="0"/>
            <a:t>analyze patterns in the success or failure rates of launches geographically.</a:t>
          </a:r>
          <a:endParaRPr lang="es-ES" sz="1600" kern="1200" dirty="0"/>
        </a:p>
      </dsp:txBody>
      <dsp:txXfrm>
        <a:off x="5237507" y="549849"/>
        <a:ext cx="2295478" cy="3261059"/>
      </dsp:txXfrm>
    </dsp:sp>
    <dsp:sp modelId="{E75B90F1-EC9E-48D0-9CCA-4C667162A728}">
      <dsp:nvSpPr>
        <dsp:cNvPr id="0" name=""/>
        <dsp:cNvSpPr/>
      </dsp:nvSpPr>
      <dsp:spPr>
        <a:xfrm>
          <a:off x="7854353" y="89049"/>
          <a:ext cx="2295478" cy="4608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err="1"/>
            <a:t>Lines</a:t>
          </a:r>
          <a:endParaRPr lang="es-ES" sz="1600" kern="1200" dirty="0"/>
        </a:p>
      </dsp:txBody>
      <dsp:txXfrm>
        <a:off x="7854353" y="89049"/>
        <a:ext cx="2295478" cy="460800"/>
      </dsp:txXfrm>
    </dsp:sp>
    <dsp:sp modelId="{75C5209A-9DE3-4A93-A959-7CEE5615B9FC}">
      <dsp:nvSpPr>
        <dsp:cNvPr id="0" name=""/>
        <dsp:cNvSpPr/>
      </dsp:nvSpPr>
      <dsp:spPr>
        <a:xfrm>
          <a:off x="7854353" y="549849"/>
          <a:ext cx="2295478" cy="326105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Quantify the distances between the launch sites and important landmarks.
Enable analysis of how geographical proximity to the Equator, coastlines, or infrastructure affects launch success or operations.</a:t>
          </a:r>
          <a:endParaRPr lang="es-ES" sz="1600" kern="1200" dirty="0"/>
        </a:p>
      </dsp:txBody>
      <dsp:txXfrm>
        <a:off x="7854353" y="549849"/>
        <a:ext cx="2295478" cy="3261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CFE9A-2005-43D6-95E7-3CF3245E4839}">
      <dsp:nvSpPr>
        <dsp:cNvPr id="0" name=""/>
        <dsp:cNvSpPr/>
      </dsp:nvSpPr>
      <dsp:spPr>
        <a:xfrm>
          <a:off x="3339" y="519047"/>
          <a:ext cx="0" cy="4040699"/>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D346DD0-EB52-4906-BCB4-03B36E1855EE}">
      <dsp:nvSpPr>
        <dsp:cNvPr id="0" name=""/>
        <dsp:cNvSpPr/>
      </dsp:nvSpPr>
      <dsp:spPr>
        <a:xfrm>
          <a:off x="125803" y="645572"/>
          <a:ext cx="2125183" cy="1818314"/>
        </a:xfrm>
        <a:prstGeom prst="rect">
          <a:avLst/>
        </a:prstGeom>
        <a:blipFill rotWithShape="1">
          <a:blip xmlns:r="http://schemas.openxmlformats.org/officeDocument/2006/relationships" r:embed="rId1"/>
          <a:srcRect/>
          <a:stretch>
            <a:fillRect t="-7000" b="-7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E7E56B9-04FD-4131-8AD8-3E2211C08BB0}">
      <dsp:nvSpPr>
        <dsp:cNvPr id="0" name=""/>
        <dsp:cNvSpPr/>
      </dsp:nvSpPr>
      <dsp:spPr>
        <a:xfrm>
          <a:off x="115581" y="2472051"/>
          <a:ext cx="2125183" cy="2087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666750">
            <a:lnSpc>
              <a:spcPct val="90000"/>
            </a:lnSpc>
            <a:spcBef>
              <a:spcPct val="0"/>
            </a:spcBef>
            <a:spcAft>
              <a:spcPct val="35000"/>
            </a:spcAft>
            <a:buNone/>
          </a:pPr>
          <a:r>
            <a:rPr lang="en-US" sz="1500" b="0" i="0" kern="1200" dirty="0">
              <a:effectLst/>
              <a:latin typeface="Abadi" panose="020B0604020104020204" pitchFamily="34" charset="0"/>
            </a:rPr>
            <a:t>Helps users easily see he success rate of launches, either for all sites or for a specific site selected from the dropdown</a:t>
          </a:r>
        </a:p>
      </dsp:txBody>
      <dsp:txXfrm>
        <a:off x="115581" y="2472051"/>
        <a:ext cx="2125183" cy="2087694"/>
      </dsp:txXfrm>
    </dsp:sp>
    <dsp:sp modelId="{288BB1DD-F917-4B8C-ACD2-9A75AFE27E29}">
      <dsp:nvSpPr>
        <dsp:cNvPr id="0" name=""/>
        <dsp:cNvSpPr/>
      </dsp:nvSpPr>
      <dsp:spPr>
        <a:xfrm>
          <a:off x="3339" y="70080"/>
          <a:ext cx="2244833" cy="44896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effectLst/>
              <a:latin typeface="Abadi" panose="020B0604020104020204" pitchFamily="34" charset="0"/>
            </a:rPr>
            <a:t>Pie Chart (Success Count by Site)</a:t>
          </a:r>
          <a:endParaRPr lang="es-ES" sz="1400" kern="1200" dirty="0"/>
        </a:p>
      </dsp:txBody>
      <dsp:txXfrm>
        <a:off x="3339" y="70080"/>
        <a:ext cx="2244833" cy="448966"/>
      </dsp:txXfrm>
    </dsp:sp>
    <dsp:sp modelId="{4A7DF52A-58CA-4688-BE2B-CF1F83FA5187}">
      <dsp:nvSpPr>
        <dsp:cNvPr id="0" name=""/>
        <dsp:cNvSpPr/>
      </dsp:nvSpPr>
      <dsp:spPr>
        <a:xfrm>
          <a:off x="2758035" y="519047"/>
          <a:ext cx="0" cy="4040699"/>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1969861-A47E-495A-A67D-67D06E342850}">
      <dsp:nvSpPr>
        <dsp:cNvPr id="0" name=""/>
        <dsp:cNvSpPr/>
      </dsp:nvSpPr>
      <dsp:spPr>
        <a:xfrm>
          <a:off x="2870277" y="653736"/>
          <a:ext cx="2125183" cy="1818314"/>
        </a:xfrm>
        <a:prstGeom prst="rect">
          <a:avLst/>
        </a:prstGeom>
        <a:blipFill rotWithShape="1">
          <a:blip xmlns:r="http://schemas.openxmlformats.org/officeDocument/2006/relationships" r:embed="rId2"/>
          <a:srcRect/>
          <a:stretch>
            <a:fillRect l="-7000" r="-7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B023D1B-5EF7-494E-A232-819721464429}">
      <dsp:nvSpPr>
        <dsp:cNvPr id="0" name=""/>
        <dsp:cNvSpPr/>
      </dsp:nvSpPr>
      <dsp:spPr>
        <a:xfrm>
          <a:off x="2870277" y="2472051"/>
          <a:ext cx="2125183" cy="2087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666750">
            <a:lnSpc>
              <a:spcPct val="90000"/>
            </a:lnSpc>
            <a:spcBef>
              <a:spcPct val="0"/>
            </a:spcBef>
            <a:spcAft>
              <a:spcPct val="35000"/>
            </a:spcAft>
            <a:buNone/>
          </a:pPr>
          <a:r>
            <a:rPr lang="en-US" sz="1500" b="0" i="0" kern="1200" dirty="0">
              <a:effectLst/>
              <a:latin typeface="Abadi" panose="020B0604020104020204" pitchFamily="34" charset="0"/>
            </a:rPr>
            <a:t>Allows users to explore how payload mass might influence launch success, with data color-coded by booster version. This helps identify patterns between payload sizes, success/failure outcomes, and booster types.</a:t>
          </a:r>
        </a:p>
      </dsp:txBody>
      <dsp:txXfrm>
        <a:off x="2870277" y="2472051"/>
        <a:ext cx="2125183" cy="2087694"/>
      </dsp:txXfrm>
    </dsp:sp>
    <dsp:sp modelId="{8D1FF700-4048-4E76-B3BA-B3567D650AFF}">
      <dsp:nvSpPr>
        <dsp:cNvPr id="0" name=""/>
        <dsp:cNvSpPr/>
      </dsp:nvSpPr>
      <dsp:spPr>
        <a:xfrm>
          <a:off x="2758035" y="70080"/>
          <a:ext cx="2244833" cy="44896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Abadi" panose="020B0604020104020204" pitchFamily="34" charset="0"/>
            </a:rPr>
            <a:t>Scatter Plot (Payload vs. Launch Outcome)</a:t>
          </a:r>
          <a:endParaRPr lang="en-US" sz="1400" b="0" i="0" kern="1200" dirty="0">
            <a:effectLst/>
            <a:latin typeface="Abadi" panose="020B0604020104020204" pitchFamily="34" charset="0"/>
          </a:endParaRPr>
        </a:p>
      </dsp:txBody>
      <dsp:txXfrm>
        <a:off x="2758035" y="70080"/>
        <a:ext cx="2244833" cy="448966"/>
      </dsp:txXfrm>
    </dsp:sp>
    <dsp:sp modelId="{5214B9B3-B278-4B18-AE82-C8A9E65166CC}">
      <dsp:nvSpPr>
        <dsp:cNvPr id="0" name=""/>
        <dsp:cNvSpPr/>
      </dsp:nvSpPr>
      <dsp:spPr>
        <a:xfrm>
          <a:off x="5512731" y="519047"/>
          <a:ext cx="0" cy="4040699"/>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86F6FF5-B2DC-45A9-9E5D-D423D0885957}">
      <dsp:nvSpPr>
        <dsp:cNvPr id="0" name=""/>
        <dsp:cNvSpPr/>
      </dsp:nvSpPr>
      <dsp:spPr>
        <a:xfrm>
          <a:off x="5624973" y="653736"/>
          <a:ext cx="2125183" cy="1818314"/>
        </a:xfrm>
        <a:prstGeom prst="rect">
          <a:avLst/>
        </a:prstGeom>
        <a:blipFill rotWithShape="1">
          <a:blip xmlns:r="http://schemas.openxmlformats.org/officeDocument/2006/relationships" r:embed="rId3"/>
          <a:srcRect/>
          <a:stretch>
            <a:fillRect t="-7000" b="-7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63431CF-DBF4-44DE-A209-6439AD1C84B7}">
      <dsp:nvSpPr>
        <dsp:cNvPr id="0" name=""/>
        <dsp:cNvSpPr/>
      </dsp:nvSpPr>
      <dsp:spPr>
        <a:xfrm>
          <a:off x="5624973" y="2472051"/>
          <a:ext cx="2125183" cy="2087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666750">
            <a:lnSpc>
              <a:spcPct val="90000"/>
            </a:lnSpc>
            <a:spcBef>
              <a:spcPct val="0"/>
            </a:spcBef>
            <a:spcAft>
              <a:spcPct val="35000"/>
            </a:spcAft>
            <a:buNone/>
          </a:pPr>
          <a:r>
            <a:rPr lang="en-US" sz="1500" b="0" i="0" kern="1200" dirty="0">
              <a:effectLst/>
              <a:latin typeface="Abadi" panose="020B0604020104020204" pitchFamily="34" charset="0"/>
            </a:rPr>
            <a:t>Allows users to filter the data and focus on a specific payload range. It's crucial for determining if there is a relationship between payload size and launch success rate.</a:t>
          </a:r>
        </a:p>
      </dsp:txBody>
      <dsp:txXfrm>
        <a:off x="5624973" y="2472051"/>
        <a:ext cx="2125183" cy="2087694"/>
      </dsp:txXfrm>
    </dsp:sp>
    <dsp:sp modelId="{5D528E79-3822-4FC0-8540-176F40814E30}">
      <dsp:nvSpPr>
        <dsp:cNvPr id="0" name=""/>
        <dsp:cNvSpPr/>
      </dsp:nvSpPr>
      <dsp:spPr>
        <a:xfrm>
          <a:off x="5512731" y="70080"/>
          <a:ext cx="2244833" cy="44896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Abadi" panose="020B0604020104020204" pitchFamily="34" charset="0"/>
            </a:rPr>
            <a:t>Payload Range Slider</a:t>
          </a:r>
          <a:endParaRPr lang="en-US" sz="1400" b="0" i="0" kern="1200" dirty="0">
            <a:effectLst/>
            <a:latin typeface="Abadi" panose="020B0604020104020204" pitchFamily="34" charset="0"/>
          </a:endParaRPr>
        </a:p>
      </dsp:txBody>
      <dsp:txXfrm>
        <a:off x="5512731" y="70080"/>
        <a:ext cx="2244833" cy="448966"/>
      </dsp:txXfrm>
    </dsp:sp>
    <dsp:sp modelId="{68ECE18C-6DCB-4938-A03F-8EC92A714F3F}">
      <dsp:nvSpPr>
        <dsp:cNvPr id="0" name=""/>
        <dsp:cNvSpPr/>
      </dsp:nvSpPr>
      <dsp:spPr>
        <a:xfrm>
          <a:off x="8267427" y="519047"/>
          <a:ext cx="0" cy="4040699"/>
        </a:xfrm>
        <a:prstGeom prst="lin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23A77B8-62F6-4F53-8DF1-FC4C951A2CFF}">
      <dsp:nvSpPr>
        <dsp:cNvPr id="0" name=""/>
        <dsp:cNvSpPr/>
      </dsp:nvSpPr>
      <dsp:spPr>
        <a:xfrm>
          <a:off x="8379669" y="653736"/>
          <a:ext cx="2125183" cy="1818314"/>
        </a:xfrm>
        <a:prstGeom prst="rect">
          <a:avLst/>
        </a:prstGeom>
        <a:blipFill rotWithShape="1">
          <a:blip xmlns:r="http://schemas.openxmlformats.org/officeDocument/2006/relationships" r:embed="rId4"/>
          <a:srcRect/>
          <a:stretch>
            <a:fillRect t="-3000" b="-3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FB54BE9-50F5-4636-9B62-742C2FB71A30}">
      <dsp:nvSpPr>
        <dsp:cNvPr id="0" name=""/>
        <dsp:cNvSpPr/>
      </dsp:nvSpPr>
      <dsp:spPr>
        <a:xfrm>
          <a:off x="8379669" y="2472051"/>
          <a:ext cx="2125183" cy="2087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ctr" defTabSz="666750">
            <a:lnSpc>
              <a:spcPct val="90000"/>
            </a:lnSpc>
            <a:spcBef>
              <a:spcPct val="0"/>
            </a:spcBef>
            <a:spcAft>
              <a:spcPct val="35000"/>
            </a:spcAft>
            <a:buNone/>
          </a:pPr>
          <a:r>
            <a:rPr lang="en-US" sz="1500" b="0" i="0" kern="1200" dirty="0">
              <a:effectLst/>
              <a:latin typeface="Abadi" panose="020B0604020104020204" pitchFamily="34" charset="0"/>
            </a:rPr>
            <a:t>Enables users to compare the performance of different launch sites. They can select a specific site to analyze success rates or view data for all sites combined.</a:t>
          </a:r>
        </a:p>
      </dsp:txBody>
      <dsp:txXfrm>
        <a:off x="8379669" y="2472051"/>
        <a:ext cx="2125183" cy="2087694"/>
      </dsp:txXfrm>
    </dsp:sp>
    <dsp:sp modelId="{5E34AEF7-6475-4059-AEC5-79A0DB5049A3}">
      <dsp:nvSpPr>
        <dsp:cNvPr id="0" name=""/>
        <dsp:cNvSpPr/>
      </dsp:nvSpPr>
      <dsp:spPr>
        <a:xfrm>
          <a:off x="8267427" y="70080"/>
          <a:ext cx="2244833" cy="44896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0" i="0" kern="1200">
              <a:effectLst/>
              <a:latin typeface="Abadi" panose="020B0604020104020204" pitchFamily="34" charset="0"/>
            </a:rPr>
            <a:t>Launch Site Dropdown</a:t>
          </a:r>
          <a:endParaRPr lang="en-US" sz="1400" b="0" i="0" kern="1200" dirty="0">
            <a:effectLst/>
            <a:latin typeface="Abadi" panose="020B0604020104020204" pitchFamily="34" charset="0"/>
          </a:endParaRPr>
        </a:p>
      </dsp:txBody>
      <dsp:txXfrm>
        <a:off x="8267427" y="70080"/>
        <a:ext cx="2244833" cy="4489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yeee0110/Applied-Data-Science-Capstone-IBM-Course/blob/main/3-Data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yeee0110/Applied-Data-Science-Capstone-IBM-Course/blob/main/3-Data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yeee0110/Applied-Data-Science-Capstone-IBM-Course/blob/main/3-DataWrangling.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yeee0110/Applied-Data-Science-Capstone-IBM-Course/blob/main/4-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ayeee0110/Applied-Data-Science-Capstone-IBM-Course/blob/main/5-SQL.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yeee0110/Applied-Data-Science-Capstone-IBM-Course/blob/main/6-FoliumMaps.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ayeee0110/Applied-Data-Science-Capstone-IBM-Course/blob/main/6-spacex_dash_app.py"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yeee0110/Applied-Data-Science-Capstone-IBM-Course/blob/main/7-%20Predictive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yeee0110/Applied-Data-Science-Capstone-IBM-Course/blob/main/1-CollectingThe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yeee0110/Applied-Data-Science-Capstone-IBM-Course/blob/main/2-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Ayelén Hidalgo Blasco</a:t>
            </a:r>
          </a:p>
          <a:p>
            <a:r>
              <a:rPr lang="en-US" dirty="0">
                <a:solidFill>
                  <a:schemeClr val="bg2"/>
                </a:solidFill>
                <a:latin typeface="Abadi" panose="020B0604020104020204" pitchFamily="34" charset="0"/>
                <a:ea typeface="SF Pro" pitchFamily="2" charset="0"/>
                <a:cs typeface="SF Pro" pitchFamily="2" charset="0"/>
              </a:rPr>
              <a:t>3 December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2B44E4DF-FB92-7BDA-0D9C-07AE0FF7ED0C}"/>
              </a:ext>
            </a:extLst>
          </p:cNvPr>
          <p:cNvSpPr/>
          <p:nvPr/>
        </p:nvSpPr>
        <p:spPr>
          <a:xfrm>
            <a:off x="779301" y="1496090"/>
            <a:ext cx="4143219" cy="54904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919CE172-A474-6C6E-4CBC-012FA524799E}"/>
              </a:ext>
            </a:extLst>
          </p:cNvPr>
          <p:cNvSpPr txBox="1">
            <a:spLocks/>
          </p:cNvSpPr>
          <p:nvPr/>
        </p:nvSpPr>
        <p:spPr>
          <a:xfrm>
            <a:off x="779301" y="1496090"/>
            <a:ext cx="4012155" cy="549049"/>
          </a:xfrm>
          <a:prstGeom prst="rect">
            <a:avLst/>
          </a:prstGeom>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b="1" dirty="0">
                <a:solidFill>
                  <a:schemeClr val="tx1"/>
                </a:solidFill>
                <a:latin typeface="Abadi" panose="020B0604020104020204" pitchFamily="34" charset="0"/>
              </a:rPr>
              <a:t>Handling Missing Values</a:t>
            </a:r>
          </a:p>
          <a:p>
            <a:pPr marL="0" indent="0" algn="ctr">
              <a:buFont typeface="Arial" panose="020B0604020202020204" pitchFamily="34" charset="0"/>
              <a:buNone/>
            </a:pPr>
            <a:endParaRPr lang="en-US" b="1" dirty="0"/>
          </a:p>
        </p:txBody>
      </p:sp>
      <p:pic>
        <p:nvPicPr>
          <p:cNvPr id="6" name="Imagen 5">
            <a:extLst>
              <a:ext uri="{FF2B5EF4-FFF2-40B4-BE49-F238E27FC236}">
                <a16:creationId xmlns:a16="http://schemas.microsoft.com/office/drawing/2014/main" id="{C0D4DAFC-18BD-0ABD-F152-DEEF9D1A521E}"/>
              </a:ext>
            </a:extLst>
          </p:cNvPr>
          <p:cNvPicPr>
            <a:picLocks noChangeAspect="1"/>
          </p:cNvPicPr>
          <p:nvPr/>
        </p:nvPicPr>
        <p:blipFill>
          <a:blip r:embed="rId3">
            <a:duotone>
              <a:prstClr val="black"/>
              <a:srgbClr val="F2F4F8">
                <a:tint val="45000"/>
                <a:satMod val="400000"/>
              </a:srgbClr>
            </a:duotone>
          </a:blip>
          <a:stretch>
            <a:fillRect/>
          </a:stretch>
        </p:blipFill>
        <p:spPr>
          <a:xfrm>
            <a:off x="7533174" y="1730410"/>
            <a:ext cx="3287226" cy="4495982"/>
          </a:xfrm>
          <a:prstGeom prst="rect">
            <a:avLst/>
          </a:prstGeom>
        </p:spPr>
      </p:pic>
      <p:sp>
        <p:nvSpPr>
          <p:cNvPr id="7" name="Rectángulo 6">
            <a:extLst>
              <a:ext uri="{FF2B5EF4-FFF2-40B4-BE49-F238E27FC236}">
                <a16:creationId xmlns:a16="http://schemas.microsoft.com/office/drawing/2014/main" id="{41A70F9A-B0E0-2374-24C9-D8AD25EE84A9}"/>
              </a:ext>
            </a:extLst>
          </p:cNvPr>
          <p:cNvSpPr/>
          <p:nvPr/>
        </p:nvSpPr>
        <p:spPr>
          <a:xfrm>
            <a:off x="7533174" y="4526280"/>
            <a:ext cx="3287226" cy="25908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9" name="Rectangle 1">
            <a:extLst>
              <a:ext uri="{FF2B5EF4-FFF2-40B4-BE49-F238E27FC236}">
                <a16:creationId xmlns:a16="http://schemas.microsoft.com/office/drawing/2014/main" id="{2377098A-9A44-42A7-12A9-0709ADB3F828}"/>
              </a:ext>
            </a:extLst>
          </p:cNvPr>
          <p:cNvSpPr>
            <a:spLocks noChangeArrowheads="1"/>
          </p:cNvSpPr>
          <p:nvPr/>
        </p:nvSpPr>
        <p:spPr bwMode="auto">
          <a:xfrm>
            <a:off x="842814" y="2746641"/>
            <a:ext cx="631998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400" b="1" i="0" u="none" strike="noStrike" cap="none" normalizeH="0" baseline="0" dirty="0" err="1">
                <a:ln>
                  <a:noFill/>
                </a:ln>
                <a:solidFill>
                  <a:schemeClr val="tx1"/>
                </a:solidFill>
                <a:effectLst/>
                <a:latin typeface="Abadi" panose="020B0604020104020204" pitchFamily="34" charset="0"/>
              </a:rPr>
              <a:t>Identify</a:t>
            </a:r>
            <a:r>
              <a:rPr kumimoji="0" lang="es-ES" altLang="es-ES" sz="2400" b="1" i="0" u="none" strike="noStrike" cap="none" normalizeH="0" baseline="0" dirty="0">
                <a:ln>
                  <a:noFill/>
                </a:ln>
                <a:solidFill>
                  <a:schemeClr val="tx1"/>
                </a:solidFill>
                <a:effectLst/>
                <a:latin typeface="Abadi" panose="020B0604020104020204" pitchFamily="34" charset="0"/>
              </a:rPr>
              <a:t> </a:t>
            </a:r>
            <a:r>
              <a:rPr kumimoji="0" lang="es-ES" altLang="es-ES" sz="2400" b="1" i="0" u="none" strike="noStrike" cap="none" normalizeH="0" baseline="0" dirty="0" err="1">
                <a:ln>
                  <a:noFill/>
                </a:ln>
                <a:solidFill>
                  <a:schemeClr val="tx1"/>
                </a:solidFill>
                <a:effectLst/>
                <a:latin typeface="Abadi" panose="020B0604020104020204" pitchFamily="34" charset="0"/>
              </a:rPr>
              <a:t>Missing</a:t>
            </a:r>
            <a:r>
              <a:rPr kumimoji="0" lang="es-ES" altLang="es-ES" sz="2400" b="1" i="0" u="none" strike="noStrike" cap="none" normalizeH="0" baseline="0" dirty="0">
                <a:ln>
                  <a:noFill/>
                </a:ln>
                <a:solidFill>
                  <a:schemeClr val="tx1"/>
                </a:solidFill>
                <a:effectLst/>
                <a:latin typeface="Abadi" panose="020B0604020104020204" pitchFamily="34" charset="0"/>
              </a:rPr>
              <a:t> Data:</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We</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identified</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missing</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values</a:t>
            </a:r>
            <a:r>
              <a:rPr kumimoji="0" lang="es-ES" altLang="es-ES" sz="2400" b="0" i="0" u="none" strike="noStrike" cap="none" normalizeH="0" baseline="0" dirty="0">
                <a:ln>
                  <a:noFill/>
                </a:ln>
                <a:solidFill>
                  <a:schemeClr val="tx1"/>
                </a:solidFill>
                <a:effectLst/>
                <a:latin typeface="Abadi" panose="020B0604020104020204" pitchFamily="34" charset="0"/>
              </a:rPr>
              <a:t> in </a:t>
            </a:r>
            <a:r>
              <a:rPr kumimoji="0" lang="es-ES" altLang="es-ES" sz="2400" b="0" i="0" u="none" strike="noStrike" cap="none" normalizeH="0" baseline="0" dirty="0" err="1">
                <a:ln>
                  <a:noFill/>
                </a:ln>
                <a:solidFill>
                  <a:schemeClr val="tx1"/>
                </a:solidFill>
                <a:effectLst/>
                <a:latin typeface="Abadi" panose="020B0604020104020204" pitchFamily="34" charset="0"/>
              </a:rPr>
              <a:t>the</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LandingPad</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column</a:t>
            </a:r>
            <a:r>
              <a:rPr kumimoji="0" lang="es-ES" altLang="es-ES" sz="2400" b="0" i="0" u="none" strike="noStrike" cap="none" normalizeH="0" baseline="0" dirty="0">
                <a:ln>
                  <a:noFill/>
                </a:ln>
                <a:solidFill>
                  <a:schemeClr val="tx1"/>
                </a:solidFill>
                <a:effectLst/>
                <a:latin typeface="Abadi" panose="020B0604020104020204" pitchFamily="34" charset="0"/>
              </a:rPr>
              <a:t> (28.89% </a:t>
            </a:r>
            <a:r>
              <a:rPr kumimoji="0" lang="es-ES" altLang="es-ES" sz="2400" b="0" i="0" u="none" strike="noStrike" cap="none" normalizeH="0" baseline="0" dirty="0" err="1">
                <a:ln>
                  <a:noFill/>
                </a:ln>
                <a:solidFill>
                  <a:schemeClr val="tx1"/>
                </a:solidFill>
                <a:effectLst/>
                <a:latin typeface="Abadi" panose="020B0604020104020204" pitchFamily="34" charset="0"/>
              </a:rPr>
              <a:t>of</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the</a:t>
            </a:r>
            <a:r>
              <a:rPr kumimoji="0" lang="es-ES" altLang="es-ES" sz="2400" b="0" i="0" u="none" strike="noStrike" cap="none" normalizeH="0" baseline="0" dirty="0">
                <a:ln>
                  <a:noFill/>
                </a:ln>
                <a:solidFill>
                  <a:schemeClr val="tx1"/>
                </a:solidFill>
                <a:effectLst/>
                <a:latin typeface="Abadi" panose="020B0604020104020204" pitchFamily="34" charset="0"/>
              </a:rPr>
              <a:t> data).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s-ES" altLang="es-ES" sz="2400" b="0" i="0" u="none" strike="noStrike" cap="none" normalizeH="0" baseline="0" dirty="0">
              <a:ln>
                <a:noFill/>
              </a:ln>
              <a:solidFill>
                <a:schemeClr val="tx1"/>
              </a:solidFill>
              <a:effectLst/>
              <a:latin typeface="Abadi" panose="020B0604020104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altLang="es-ES" sz="2400" b="1" i="0" u="none" strike="noStrike" cap="none" normalizeH="0" baseline="0" dirty="0" err="1">
                <a:ln>
                  <a:noFill/>
                </a:ln>
                <a:solidFill>
                  <a:schemeClr val="tx1"/>
                </a:solidFill>
                <a:effectLst/>
                <a:latin typeface="Abadi" panose="020B0604020104020204" pitchFamily="34" charset="0"/>
              </a:rPr>
              <a:t>Handle</a:t>
            </a:r>
            <a:r>
              <a:rPr kumimoji="0" lang="es-ES" altLang="es-ES" sz="2400" b="1" i="0" u="none" strike="noStrike" cap="none" normalizeH="0" baseline="0" dirty="0">
                <a:ln>
                  <a:noFill/>
                </a:ln>
                <a:solidFill>
                  <a:schemeClr val="tx1"/>
                </a:solidFill>
                <a:effectLst/>
                <a:latin typeface="Abadi" panose="020B0604020104020204" pitchFamily="34" charset="0"/>
              </a:rPr>
              <a:t> </a:t>
            </a:r>
            <a:r>
              <a:rPr kumimoji="0" lang="es-ES" altLang="es-ES" sz="2400" b="1" i="0" u="none" strike="noStrike" cap="none" normalizeH="0" baseline="0" dirty="0" err="1">
                <a:ln>
                  <a:noFill/>
                </a:ln>
                <a:solidFill>
                  <a:schemeClr val="tx1"/>
                </a:solidFill>
                <a:effectLst/>
                <a:latin typeface="Abadi" panose="020B0604020104020204" pitchFamily="34" charset="0"/>
              </a:rPr>
              <a:t>Missing</a:t>
            </a:r>
            <a:r>
              <a:rPr kumimoji="0" lang="es-ES" altLang="es-ES" sz="2400" b="1" i="0" u="none" strike="noStrike" cap="none" normalizeH="0" baseline="0" dirty="0">
                <a:ln>
                  <a:noFill/>
                </a:ln>
                <a:solidFill>
                  <a:schemeClr val="tx1"/>
                </a:solidFill>
                <a:effectLst/>
                <a:latin typeface="Abadi" panose="020B0604020104020204" pitchFamily="34" charset="0"/>
              </a:rPr>
              <a:t> Data: </a:t>
            </a:r>
            <a:r>
              <a:rPr kumimoji="0" lang="es-ES" altLang="es-ES" sz="2400" b="0" i="0" u="none" strike="noStrike" cap="none" normalizeH="0" baseline="0" dirty="0" err="1">
                <a:ln>
                  <a:noFill/>
                </a:ln>
                <a:solidFill>
                  <a:schemeClr val="tx1"/>
                </a:solidFill>
                <a:effectLst/>
                <a:latin typeface="Abadi" panose="020B0604020104020204" pitchFamily="34" charset="0"/>
              </a:rPr>
              <a:t>missing</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values</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were</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left</a:t>
            </a:r>
            <a:r>
              <a:rPr kumimoji="0" lang="es-ES" altLang="es-ES" sz="2400" b="0" i="0" u="none" strike="noStrike" cap="none" normalizeH="0" baseline="0" dirty="0">
                <a:ln>
                  <a:noFill/>
                </a:ln>
                <a:solidFill>
                  <a:schemeClr val="tx1"/>
                </a:solidFill>
                <a:effectLst/>
                <a:latin typeface="Abadi" panose="020B0604020104020204" pitchFamily="34" charset="0"/>
              </a:rPr>
              <a:t> as </a:t>
            </a:r>
            <a:r>
              <a:rPr kumimoji="0" lang="es-ES" altLang="es-ES" sz="2400" b="0" i="0" u="none" strike="noStrike" cap="none" normalizeH="0" baseline="0" dirty="0" err="1">
                <a:ln>
                  <a:noFill/>
                </a:ln>
                <a:solidFill>
                  <a:schemeClr val="tx1"/>
                </a:solidFill>
                <a:effectLst/>
                <a:latin typeface="Abadi" panose="020B0604020104020204" pitchFamily="34" charset="0"/>
              </a:rPr>
              <a:t>NaN</a:t>
            </a:r>
            <a:r>
              <a:rPr kumimoji="0" lang="es-ES" altLang="es-ES" sz="2400" b="0" i="0" u="none" strike="noStrike" cap="none" normalizeH="0" baseline="0" dirty="0">
                <a:ln>
                  <a:noFill/>
                </a:ln>
                <a:solidFill>
                  <a:schemeClr val="tx1"/>
                </a:solidFill>
                <a:effectLst/>
                <a:latin typeface="Abadi" panose="020B0604020104020204" pitchFamily="34" charset="0"/>
              </a:rPr>
              <a:t> (no </a:t>
            </a:r>
            <a:r>
              <a:rPr kumimoji="0" lang="es-ES" altLang="es-ES" sz="2400" b="0" i="0" u="none" strike="noStrike" cap="none" normalizeH="0" baseline="0" dirty="0" err="1">
                <a:ln>
                  <a:noFill/>
                </a:ln>
                <a:solidFill>
                  <a:schemeClr val="tx1"/>
                </a:solidFill>
                <a:effectLst/>
                <a:latin typeface="Abadi" panose="020B0604020104020204" pitchFamily="34" charset="0"/>
              </a:rPr>
              <a:t>landing</a:t>
            </a:r>
            <a:r>
              <a:rPr kumimoji="0" lang="es-ES" altLang="es-ES" sz="2400" b="0" i="0" u="none" strike="noStrike" cap="none" normalizeH="0" baseline="0" dirty="0">
                <a:ln>
                  <a:noFill/>
                </a:ln>
                <a:solidFill>
                  <a:schemeClr val="tx1"/>
                </a:solidFill>
                <a:effectLst/>
                <a:latin typeface="Abadi" panose="020B0604020104020204" pitchFamily="34" charset="0"/>
              </a:rPr>
              <a:t> </a:t>
            </a:r>
            <a:r>
              <a:rPr kumimoji="0" lang="es-ES" altLang="es-ES" sz="2400" b="0" i="0" u="none" strike="noStrike" cap="none" normalizeH="0" baseline="0" dirty="0" err="1">
                <a:ln>
                  <a:noFill/>
                </a:ln>
                <a:solidFill>
                  <a:schemeClr val="tx1"/>
                </a:solidFill>
                <a:effectLst/>
                <a:latin typeface="Abadi" panose="020B0604020104020204" pitchFamily="34" charset="0"/>
              </a:rPr>
              <a:t>attempted</a:t>
            </a:r>
            <a:r>
              <a:rPr kumimoji="0" lang="es-ES" altLang="es-ES" sz="2400" b="0" i="0" u="none" strike="noStrike" cap="none" normalizeH="0" baseline="0" dirty="0">
                <a:ln>
                  <a:noFill/>
                </a:ln>
                <a:solidFill>
                  <a:schemeClr val="tx1"/>
                </a:solidFill>
                <a:effectLst/>
                <a:latin typeface="Abadi" panose="020B0604020104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1" name="Text Placeholder 2">
            <a:extLst>
              <a:ext uri="{FF2B5EF4-FFF2-40B4-BE49-F238E27FC236}">
                <a16:creationId xmlns:a16="http://schemas.microsoft.com/office/drawing/2014/main" id="{8CE6B50F-ECCE-0C1F-4270-542119EC74A4}"/>
              </a:ext>
            </a:extLst>
          </p:cNvPr>
          <p:cNvSpPr txBox="1">
            <a:spLocks/>
          </p:cNvSpPr>
          <p:nvPr/>
        </p:nvSpPr>
        <p:spPr>
          <a:xfrm>
            <a:off x="919215" y="6033466"/>
            <a:ext cx="6428772" cy="401638"/>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latin typeface="Abadi" panose="020B0604020104020204" pitchFamily="34" charset="0"/>
              </a:rPr>
              <a:t>Reference: </a:t>
            </a:r>
            <a:r>
              <a:rPr lang="en-US" sz="1800" dirty="0">
                <a:latin typeface="Abadi" panose="020B0604020104020204" pitchFamily="34" charset="0"/>
                <a:hlinkClick r:id="rId4"/>
              </a:rPr>
              <a:t>https://github.com/ayeee0110/Applied-Data-Science-Capstone-IBM-Course/blob/main/3-DataWrangling.ipynb</a:t>
            </a:r>
            <a:endParaRPr lang="en-US" sz="18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F0B4AFF-1AC6-EBD6-CED8-D43680E1F1F0}"/>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49A65A9B-2A16-4EBE-BA9E-658DBABFD115}"/>
              </a:ext>
            </a:extLst>
          </p:cNvPr>
          <p:cNvSpPr/>
          <p:nvPr/>
        </p:nvSpPr>
        <p:spPr>
          <a:xfrm>
            <a:off x="779301" y="1496090"/>
            <a:ext cx="5057619" cy="549049"/>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CF61104-61A2-D1BC-EF53-9F68E44C7C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683D63F3-5E36-DCB2-853C-CA0D1866876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sp>
        <p:nvSpPr>
          <p:cNvPr id="2" name="Content Placeholder 4">
            <a:extLst>
              <a:ext uri="{FF2B5EF4-FFF2-40B4-BE49-F238E27FC236}">
                <a16:creationId xmlns:a16="http://schemas.microsoft.com/office/drawing/2014/main" id="{716E7ECB-D330-E9BB-6138-C05BE6B0FCEC}"/>
              </a:ext>
            </a:extLst>
          </p:cNvPr>
          <p:cNvSpPr txBox="1">
            <a:spLocks/>
          </p:cNvSpPr>
          <p:nvPr/>
        </p:nvSpPr>
        <p:spPr>
          <a:xfrm>
            <a:off x="779301" y="1496090"/>
            <a:ext cx="5057619" cy="549049"/>
          </a:xfrm>
          <a:prstGeom prst="rect">
            <a:avLst/>
          </a:prstGeom>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Categorical data transformation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CuadroTexto 10">
            <a:extLst>
              <a:ext uri="{FF2B5EF4-FFF2-40B4-BE49-F238E27FC236}">
                <a16:creationId xmlns:a16="http://schemas.microsoft.com/office/drawing/2014/main" id="{C369B061-712C-46C1-B5BA-DE8858F51917}"/>
              </a:ext>
            </a:extLst>
          </p:cNvPr>
          <p:cNvSpPr txBox="1"/>
          <p:nvPr/>
        </p:nvSpPr>
        <p:spPr>
          <a:xfrm>
            <a:off x="779301" y="2521523"/>
            <a:ext cx="6819509" cy="2215991"/>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Abadi" panose="020B0604020104020204" pitchFamily="34" charset="0"/>
              </a:rPr>
              <a:t>The </a:t>
            </a:r>
            <a:r>
              <a:rPr lang="en-US" sz="2400" b="1" dirty="0">
                <a:solidFill>
                  <a:schemeClr val="accent1"/>
                </a:solidFill>
                <a:latin typeface="Abadi" panose="020B0604020104020204" pitchFamily="34" charset="0"/>
              </a:rPr>
              <a:t>Outcome</a:t>
            </a:r>
            <a:r>
              <a:rPr lang="en-US" sz="2400" dirty="0">
                <a:latin typeface="Abadi" panose="020B0604020104020204" pitchFamily="34" charset="0"/>
              </a:rPr>
              <a:t> column had multiple values representing the success/failure of landings</a:t>
            </a:r>
          </a:p>
          <a:p>
            <a:pPr marL="342900" indent="-342900">
              <a:buFont typeface="Arial" panose="020B0604020202020204" pitchFamily="34" charset="0"/>
              <a:buChar char="•"/>
            </a:pPr>
            <a:endParaRPr lang="en-US" sz="2400" dirty="0">
              <a:latin typeface="Abadi" panose="020B0604020104020204" pitchFamily="34" charset="0"/>
            </a:endParaRPr>
          </a:p>
          <a:p>
            <a:pPr marL="342900" indent="-342900">
              <a:buFont typeface="Arial" panose="020B0604020202020204" pitchFamily="34" charset="0"/>
              <a:buChar char="•"/>
            </a:pPr>
            <a:r>
              <a:rPr lang="en-US" sz="2400" dirty="0">
                <a:latin typeface="Abadi" panose="020B0604020104020204" pitchFamily="34" charset="0"/>
              </a:rPr>
              <a:t>Created a binary classification label (0 or 1) named </a:t>
            </a:r>
            <a:r>
              <a:rPr lang="en-US" sz="2400" b="1" dirty="0">
                <a:solidFill>
                  <a:schemeClr val="accent1"/>
                </a:solidFill>
                <a:latin typeface="Abadi" panose="020B0604020104020204" pitchFamily="34" charset="0"/>
              </a:rPr>
              <a:t>Class</a:t>
            </a:r>
            <a:r>
              <a:rPr lang="en-US" sz="2400" dirty="0">
                <a:latin typeface="Abadi" panose="020B0604020104020204" pitchFamily="34" charset="0"/>
              </a:rPr>
              <a:t> based on landing outcomes:</a:t>
            </a:r>
            <a:endParaRPr lang="en-US" dirty="0"/>
          </a:p>
          <a:p>
            <a:endParaRPr lang="es-ES" dirty="0"/>
          </a:p>
        </p:txBody>
      </p:sp>
      <p:sp>
        <p:nvSpPr>
          <p:cNvPr id="16" name="CuadroTexto 15">
            <a:extLst>
              <a:ext uri="{FF2B5EF4-FFF2-40B4-BE49-F238E27FC236}">
                <a16:creationId xmlns:a16="http://schemas.microsoft.com/office/drawing/2014/main" id="{DFC425E1-FB4C-05CD-7B29-4794E9E4B7E8}"/>
              </a:ext>
            </a:extLst>
          </p:cNvPr>
          <p:cNvSpPr txBox="1"/>
          <p:nvPr/>
        </p:nvSpPr>
        <p:spPr>
          <a:xfrm>
            <a:off x="2133063" y="4946411"/>
            <a:ext cx="3638355" cy="83099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1 = Successful landing.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0 = Unsuccessful landing.</a:t>
            </a:r>
          </a:p>
        </p:txBody>
      </p:sp>
      <p:pic>
        <p:nvPicPr>
          <p:cNvPr id="20" name="Imagen 19">
            <a:extLst>
              <a:ext uri="{FF2B5EF4-FFF2-40B4-BE49-F238E27FC236}">
                <a16:creationId xmlns:a16="http://schemas.microsoft.com/office/drawing/2014/main" id="{82D35799-FDA1-2CDE-1909-4A08984BC797}"/>
              </a:ext>
            </a:extLst>
          </p:cNvPr>
          <p:cNvPicPr>
            <a:picLocks noChangeAspect="1"/>
          </p:cNvPicPr>
          <p:nvPr/>
        </p:nvPicPr>
        <p:blipFill>
          <a:blip r:embed="rId3"/>
          <a:srcRect/>
          <a:stretch/>
        </p:blipFill>
        <p:spPr>
          <a:xfrm>
            <a:off x="8128777" y="1496090"/>
            <a:ext cx="2201085" cy="4684361"/>
          </a:xfrm>
          <a:prstGeom prst="rect">
            <a:avLst/>
          </a:prstGeom>
        </p:spPr>
      </p:pic>
      <p:sp>
        <p:nvSpPr>
          <p:cNvPr id="24" name="Text Placeholder 2">
            <a:extLst>
              <a:ext uri="{FF2B5EF4-FFF2-40B4-BE49-F238E27FC236}">
                <a16:creationId xmlns:a16="http://schemas.microsoft.com/office/drawing/2014/main" id="{7F99835D-7362-AE48-9691-F949847F7277}"/>
              </a:ext>
            </a:extLst>
          </p:cNvPr>
          <p:cNvSpPr txBox="1">
            <a:spLocks/>
          </p:cNvSpPr>
          <p:nvPr/>
        </p:nvSpPr>
        <p:spPr>
          <a:xfrm>
            <a:off x="919215" y="6033466"/>
            <a:ext cx="6428772" cy="401638"/>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latin typeface="Abadi" panose="020B0604020104020204" pitchFamily="34" charset="0"/>
              </a:rPr>
              <a:t>Reference: </a:t>
            </a:r>
            <a:r>
              <a:rPr lang="en-US" sz="1800" dirty="0">
                <a:latin typeface="Abadi" panose="020B0604020104020204" pitchFamily="34" charset="0"/>
                <a:hlinkClick r:id="rId4"/>
              </a:rPr>
              <a:t>https://github.com/ayeee0110/Applied-Data-Science-Capstone-IBM-Course/blob/main/3-DataWrangling.ipynb</a:t>
            </a:r>
            <a:endParaRPr lang="en-US" sz="18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1064611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28B1D81-9223-66BC-6646-23F6D508099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C6B90F-E0DC-B7D4-9A86-53D11383D1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AB76EDA9-FDD0-AC65-4733-118F7D00F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pic>
        <p:nvPicPr>
          <p:cNvPr id="23" name="Imagen 22">
            <a:extLst>
              <a:ext uri="{FF2B5EF4-FFF2-40B4-BE49-F238E27FC236}">
                <a16:creationId xmlns:a16="http://schemas.microsoft.com/office/drawing/2014/main" id="{0C69463E-B885-8896-873B-95A56711E067}"/>
              </a:ext>
            </a:extLst>
          </p:cNvPr>
          <p:cNvPicPr>
            <a:picLocks noChangeAspect="1"/>
          </p:cNvPicPr>
          <p:nvPr/>
        </p:nvPicPr>
        <p:blipFill>
          <a:blip r:embed="rId3"/>
          <a:stretch>
            <a:fillRect/>
          </a:stretch>
        </p:blipFill>
        <p:spPr>
          <a:xfrm>
            <a:off x="440445" y="2221166"/>
            <a:ext cx="11311110" cy="2926213"/>
          </a:xfrm>
          <a:prstGeom prst="rect">
            <a:avLst/>
          </a:prstGeom>
          <a:ln w="19050">
            <a:solidFill>
              <a:schemeClr val="accent1"/>
            </a:solidFill>
          </a:ln>
        </p:spPr>
      </p:pic>
      <p:sp>
        <p:nvSpPr>
          <p:cNvPr id="3" name="Content Placeholder 4">
            <a:extLst>
              <a:ext uri="{FF2B5EF4-FFF2-40B4-BE49-F238E27FC236}">
                <a16:creationId xmlns:a16="http://schemas.microsoft.com/office/drawing/2014/main" id="{18810797-7555-C467-CB16-EC48D6E125B4}"/>
              </a:ext>
            </a:extLst>
          </p:cNvPr>
          <p:cNvSpPr txBox="1">
            <a:spLocks/>
          </p:cNvSpPr>
          <p:nvPr/>
        </p:nvSpPr>
        <p:spPr>
          <a:xfrm>
            <a:off x="3499001" y="1379908"/>
            <a:ext cx="5057619" cy="549049"/>
          </a:xfrm>
          <a:prstGeom prst="rect">
            <a:avLst/>
          </a:prstGeom>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b="1" dirty="0">
                <a:solidFill>
                  <a:prstClr val="black"/>
                </a:solidFill>
                <a:latin typeface="Abadi" panose="020B0604020104020204" pitchFamily="34" charset="0"/>
              </a:rPr>
              <a:t>Data preprocessed and cleaned</a:t>
            </a:r>
            <a:endParaRPr kumimoji="0" lang="en-US" sz="2800" b="1"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4124F3DD-25E7-F3E9-3DFE-7112FFCBAB1E}"/>
              </a:ext>
            </a:extLst>
          </p:cNvPr>
          <p:cNvSpPr txBox="1">
            <a:spLocks/>
          </p:cNvSpPr>
          <p:nvPr/>
        </p:nvSpPr>
        <p:spPr>
          <a:xfrm>
            <a:off x="1866272" y="6280846"/>
            <a:ext cx="9980106" cy="401638"/>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latin typeface="Abadi" panose="020B0604020104020204" pitchFamily="34" charset="0"/>
              </a:rPr>
              <a:t>Reference: </a:t>
            </a:r>
            <a:r>
              <a:rPr lang="en-US" sz="1800" dirty="0">
                <a:latin typeface="Abadi" panose="020B0604020104020204" pitchFamily="34" charset="0"/>
                <a:hlinkClick r:id="rId4"/>
              </a:rPr>
              <a:t>https://github.com/ayeee0110/Applied-Data-Science-Capstone-IBM-Course/blob/main/3-DataWrangling.ipynb</a:t>
            </a:r>
            <a:endParaRPr lang="en-US" sz="18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370269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DB1FE893-277A-A873-FDB9-1FB8010FEDA9}"/>
              </a:ext>
            </a:extLst>
          </p:cNvPr>
          <p:cNvSpPr/>
          <p:nvPr/>
        </p:nvSpPr>
        <p:spPr>
          <a:xfrm>
            <a:off x="1101292" y="2371725"/>
            <a:ext cx="5580708" cy="552450"/>
          </a:xfrm>
          <a:prstGeom prst="rect">
            <a:avLst/>
          </a:prstGeom>
          <a:solidFill>
            <a:srgbClr val="D2A1E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5520A11D-C5C5-C65E-7EBB-5F50A0B8C3C0}"/>
              </a:ext>
            </a:extLst>
          </p:cNvPr>
          <p:cNvSpPr/>
          <p:nvPr/>
        </p:nvSpPr>
        <p:spPr>
          <a:xfrm>
            <a:off x="1101292" y="3104676"/>
            <a:ext cx="5580708" cy="552450"/>
          </a:xfrm>
          <a:prstGeom prst="rect">
            <a:avLst/>
          </a:prstGeom>
          <a:solidFill>
            <a:srgbClr val="D2A1E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A493656C-642A-EA41-D7EF-F80DE40C3F86}"/>
              </a:ext>
            </a:extLst>
          </p:cNvPr>
          <p:cNvSpPr/>
          <p:nvPr/>
        </p:nvSpPr>
        <p:spPr>
          <a:xfrm>
            <a:off x="1094683" y="3865928"/>
            <a:ext cx="5580708" cy="552450"/>
          </a:xfrm>
          <a:prstGeom prst="rect">
            <a:avLst/>
          </a:prstGeom>
          <a:solidFill>
            <a:srgbClr val="D2A1E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E9917C75-7FB5-8037-A802-461A06E383E7}"/>
              </a:ext>
            </a:extLst>
          </p:cNvPr>
          <p:cNvSpPr/>
          <p:nvPr/>
        </p:nvSpPr>
        <p:spPr>
          <a:xfrm>
            <a:off x="1094683" y="4608451"/>
            <a:ext cx="5580708" cy="552450"/>
          </a:xfrm>
          <a:prstGeom prst="rect">
            <a:avLst/>
          </a:prstGeom>
          <a:solidFill>
            <a:srgbClr val="D2A1E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B04F54DC-B72C-BBB2-50ED-C317A61AE013}"/>
              </a:ext>
            </a:extLst>
          </p:cNvPr>
          <p:cNvSpPr/>
          <p:nvPr/>
        </p:nvSpPr>
        <p:spPr>
          <a:xfrm>
            <a:off x="1101292" y="5403994"/>
            <a:ext cx="5580708" cy="552450"/>
          </a:xfrm>
          <a:prstGeom prst="rect">
            <a:avLst/>
          </a:prstGeom>
          <a:solidFill>
            <a:srgbClr val="D2A1ED">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21007EBE-35C2-7D23-3E7C-517ED31B9984}"/>
              </a:ext>
            </a:extLst>
          </p:cNvPr>
          <p:cNvSpPr/>
          <p:nvPr/>
        </p:nvSpPr>
        <p:spPr>
          <a:xfrm>
            <a:off x="931111" y="2258733"/>
            <a:ext cx="5919632" cy="3766840"/>
          </a:xfrm>
          <a:prstGeom prst="rect">
            <a:avLst/>
          </a:prstGeom>
          <a:solidFill>
            <a:srgbClr val="8DA9DB">
              <a:alpha val="6117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CC43CCA7-6FD6-5AE6-6926-56530BD51FF9}"/>
              </a:ext>
            </a:extLst>
          </p:cNvPr>
          <p:cNvSpPr/>
          <p:nvPr/>
        </p:nvSpPr>
        <p:spPr>
          <a:xfrm>
            <a:off x="6952343" y="2258733"/>
            <a:ext cx="4333268" cy="1427896"/>
          </a:xfrm>
          <a:prstGeom prst="rect">
            <a:avLst/>
          </a:prstGeom>
          <a:solidFill>
            <a:schemeClr val="accent6">
              <a:lumMod val="60000"/>
              <a:lumOff val="40000"/>
              <a:alpha val="6117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1A4ED308-2AAF-C287-98D9-FCD888FE91F9}"/>
              </a:ext>
            </a:extLst>
          </p:cNvPr>
          <p:cNvSpPr/>
          <p:nvPr/>
        </p:nvSpPr>
        <p:spPr>
          <a:xfrm>
            <a:off x="6952343" y="4597677"/>
            <a:ext cx="4333268" cy="1427896"/>
          </a:xfrm>
          <a:prstGeom prst="rect">
            <a:avLst/>
          </a:prstGeom>
          <a:solidFill>
            <a:schemeClr val="accent2">
              <a:lumMod val="40000"/>
              <a:lumOff val="60000"/>
              <a:alpha val="6117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2E36D769-1D76-04E1-20BB-0FD2E5738AA1}"/>
              </a:ext>
            </a:extLst>
          </p:cNvPr>
          <p:cNvSpPr txBox="1">
            <a:spLocks/>
          </p:cNvSpPr>
          <p:nvPr/>
        </p:nvSpPr>
        <p:spPr>
          <a:xfrm>
            <a:off x="7124588" y="2493260"/>
            <a:ext cx="3988777" cy="49495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Success rate of each orbit type</a:t>
            </a:r>
          </a:p>
        </p:txBody>
      </p:sp>
      <p:sp>
        <p:nvSpPr>
          <p:cNvPr id="14" name="Content Placeholder 4">
            <a:extLst>
              <a:ext uri="{FF2B5EF4-FFF2-40B4-BE49-F238E27FC236}">
                <a16:creationId xmlns:a16="http://schemas.microsoft.com/office/drawing/2014/main" id="{53037BCE-9033-258F-AE8D-D5478D29BA55}"/>
              </a:ext>
            </a:extLst>
          </p:cNvPr>
          <p:cNvSpPr txBox="1">
            <a:spLocks/>
          </p:cNvSpPr>
          <p:nvPr/>
        </p:nvSpPr>
        <p:spPr>
          <a:xfrm>
            <a:off x="2595861" y="1337136"/>
            <a:ext cx="2338995"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accent1">
                    <a:lumMod val="75000"/>
                  </a:schemeClr>
                </a:solidFill>
              </a:rPr>
              <a:t>Scatter plots</a:t>
            </a:r>
          </a:p>
          <a:p>
            <a:pPr>
              <a:buFontTx/>
              <a:buChar char="-"/>
            </a:pPr>
            <a:endParaRPr lang="en-US" dirty="0"/>
          </a:p>
        </p:txBody>
      </p:sp>
      <p:sp>
        <p:nvSpPr>
          <p:cNvPr id="22" name="Content Placeholder 4">
            <a:extLst>
              <a:ext uri="{FF2B5EF4-FFF2-40B4-BE49-F238E27FC236}">
                <a16:creationId xmlns:a16="http://schemas.microsoft.com/office/drawing/2014/main" id="{2AF14891-C611-8D9B-2739-3D2BE5CD4088}"/>
              </a:ext>
            </a:extLst>
          </p:cNvPr>
          <p:cNvSpPr txBox="1">
            <a:spLocks/>
          </p:cNvSpPr>
          <p:nvPr/>
        </p:nvSpPr>
        <p:spPr>
          <a:xfrm>
            <a:off x="1197797" y="2223006"/>
            <a:ext cx="5484203" cy="290816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err="1"/>
              <a:t>FlightNumber</a:t>
            </a:r>
            <a:r>
              <a:rPr lang="en-US" dirty="0"/>
              <a:t> vs. </a:t>
            </a:r>
            <a:r>
              <a:rPr lang="en-US" dirty="0" err="1"/>
              <a:t>PayloadMass</a:t>
            </a:r>
            <a:endParaRPr lang="en-US" dirty="0"/>
          </a:p>
          <a:p>
            <a:pPr>
              <a:lnSpc>
                <a:spcPct val="150000"/>
              </a:lnSpc>
            </a:pPr>
            <a:r>
              <a:rPr lang="en-US" dirty="0" err="1"/>
              <a:t>FlightNumber</a:t>
            </a:r>
            <a:r>
              <a:rPr lang="en-US" dirty="0"/>
              <a:t> vs. </a:t>
            </a:r>
            <a:r>
              <a:rPr lang="en-US" dirty="0" err="1"/>
              <a:t>Lauch</a:t>
            </a:r>
            <a:r>
              <a:rPr lang="en-US" dirty="0"/>
              <a:t> Site </a:t>
            </a:r>
          </a:p>
          <a:p>
            <a:pPr>
              <a:lnSpc>
                <a:spcPct val="150000"/>
              </a:lnSpc>
            </a:pPr>
            <a:r>
              <a:rPr lang="en-US" dirty="0" err="1"/>
              <a:t>PayloadMass</a:t>
            </a:r>
            <a:r>
              <a:rPr lang="en-US" dirty="0"/>
              <a:t> vs. </a:t>
            </a:r>
            <a:r>
              <a:rPr lang="en-US" dirty="0" err="1"/>
              <a:t>Lauch</a:t>
            </a:r>
            <a:r>
              <a:rPr lang="en-US" dirty="0"/>
              <a:t> Site </a:t>
            </a:r>
          </a:p>
          <a:p>
            <a:pPr>
              <a:lnSpc>
                <a:spcPct val="150000"/>
              </a:lnSpc>
            </a:pPr>
            <a:r>
              <a:rPr lang="en-US" dirty="0" err="1"/>
              <a:t>FlightNumber</a:t>
            </a:r>
            <a:r>
              <a:rPr lang="en-US" dirty="0"/>
              <a:t> vs. Orbit Type </a:t>
            </a:r>
          </a:p>
          <a:p>
            <a:pPr>
              <a:lnSpc>
                <a:spcPct val="150000"/>
              </a:lnSpc>
            </a:pPr>
            <a:r>
              <a:rPr lang="en-US" dirty="0" err="1"/>
              <a:t>PayloadMass</a:t>
            </a:r>
            <a:r>
              <a:rPr lang="en-US" dirty="0"/>
              <a:t> vs. Orbit Type </a:t>
            </a:r>
          </a:p>
          <a:p>
            <a:pPr>
              <a:buFontTx/>
              <a:buChar char="-"/>
            </a:pPr>
            <a:endParaRPr lang="en-US" dirty="0"/>
          </a:p>
        </p:txBody>
      </p:sp>
      <p:sp>
        <p:nvSpPr>
          <p:cNvPr id="24" name="CuadroTexto 23">
            <a:extLst>
              <a:ext uri="{FF2B5EF4-FFF2-40B4-BE49-F238E27FC236}">
                <a16:creationId xmlns:a16="http://schemas.microsoft.com/office/drawing/2014/main" id="{4B0E85BD-A41E-48F1-1291-545623C8F6AC}"/>
              </a:ext>
            </a:extLst>
          </p:cNvPr>
          <p:cNvSpPr txBox="1"/>
          <p:nvPr/>
        </p:nvSpPr>
        <p:spPr>
          <a:xfrm>
            <a:off x="1101292" y="1673957"/>
            <a:ext cx="5579269" cy="584775"/>
          </a:xfrm>
          <a:prstGeom prst="rect">
            <a:avLst/>
          </a:prstGeom>
          <a:noFill/>
        </p:spPr>
        <p:txBody>
          <a:bodyPr wrap="square">
            <a:spAutoFit/>
          </a:bodyPr>
          <a:lstStyle/>
          <a:p>
            <a:pPr algn="ctr"/>
            <a:r>
              <a:rPr lang="en-US" sz="1600" dirty="0"/>
              <a:t>Helped identify trends, relationships, and patterns between key variables like payload mass, launch site, and orbit type.</a:t>
            </a:r>
            <a:endParaRPr lang="es-ES" sz="1600" dirty="0"/>
          </a:p>
        </p:txBody>
      </p:sp>
      <p:sp>
        <p:nvSpPr>
          <p:cNvPr id="30" name="Content Placeholder 4">
            <a:extLst>
              <a:ext uri="{FF2B5EF4-FFF2-40B4-BE49-F238E27FC236}">
                <a16:creationId xmlns:a16="http://schemas.microsoft.com/office/drawing/2014/main" id="{A9A0F9FB-AC92-4AA2-7CEF-24AE55EF5F46}"/>
              </a:ext>
            </a:extLst>
          </p:cNvPr>
          <p:cNvSpPr txBox="1">
            <a:spLocks/>
          </p:cNvSpPr>
          <p:nvPr/>
        </p:nvSpPr>
        <p:spPr>
          <a:xfrm>
            <a:off x="7826149" y="1361192"/>
            <a:ext cx="2338995"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accent6">
                    <a:lumMod val="75000"/>
                  </a:schemeClr>
                </a:solidFill>
              </a:rPr>
              <a:t>Bar charts</a:t>
            </a:r>
          </a:p>
          <a:p>
            <a:pPr>
              <a:buFontTx/>
              <a:buChar char="-"/>
            </a:pPr>
            <a:endParaRPr lang="en-US" dirty="0"/>
          </a:p>
        </p:txBody>
      </p:sp>
      <p:sp>
        <p:nvSpPr>
          <p:cNvPr id="31" name="Content Placeholder 4">
            <a:extLst>
              <a:ext uri="{FF2B5EF4-FFF2-40B4-BE49-F238E27FC236}">
                <a16:creationId xmlns:a16="http://schemas.microsoft.com/office/drawing/2014/main" id="{EE9363AF-1608-1C9B-D1DB-3B50571B9CCB}"/>
              </a:ext>
            </a:extLst>
          </p:cNvPr>
          <p:cNvSpPr txBox="1">
            <a:spLocks/>
          </p:cNvSpPr>
          <p:nvPr/>
        </p:nvSpPr>
        <p:spPr>
          <a:xfrm>
            <a:off x="7826148" y="3849635"/>
            <a:ext cx="2338995"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accent2">
                    <a:lumMod val="75000"/>
                  </a:schemeClr>
                </a:solidFill>
              </a:rPr>
              <a:t>Line charts</a:t>
            </a:r>
          </a:p>
        </p:txBody>
      </p:sp>
      <p:sp>
        <p:nvSpPr>
          <p:cNvPr id="34" name="Content Placeholder 4">
            <a:extLst>
              <a:ext uri="{FF2B5EF4-FFF2-40B4-BE49-F238E27FC236}">
                <a16:creationId xmlns:a16="http://schemas.microsoft.com/office/drawing/2014/main" id="{A53DFB59-80BD-21DC-5B4A-3BB8E4F8E536}"/>
              </a:ext>
            </a:extLst>
          </p:cNvPr>
          <p:cNvSpPr txBox="1">
            <a:spLocks/>
          </p:cNvSpPr>
          <p:nvPr/>
        </p:nvSpPr>
        <p:spPr>
          <a:xfrm>
            <a:off x="7157909" y="4838107"/>
            <a:ext cx="3988777" cy="8178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Lauch</a:t>
            </a:r>
            <a:r>
              <a:rPr lang="en-US" dirty="0"/>
              <a:t> success yearly trend</a:t>
            </a:r>
          </a:p>
          <a:p>
            <a:endParaRPr lang="en-US" dirty="0"/>
          </a:p>
        </p:txBody>
      </p:sp>
      <p:sp>
        <p:nvSpPr>
          <p:cNvPr id="35" name="CuadroTexto 34">
            <a:extLst>
              <a:ext uri="{FF2B5EF4-FFF2-40B4-BE49-F238E27FC236}">
                <a16:creationId xmlns:a16="http://schemas.microsoft.com/office/drawing/2014/main" id="{1EAC21C8-3653-3FCC-7C1A-A47E567CE88A}"/>
              </a:ext>
            </a:extLst>
          </p:cNvPr>
          <p:cNvSpPr txBox="1"/>
          <p:nvPr/>
        </p:nvSpPr>
        <p:spPr>
          <a:xfrm>
            <a:off x="6730990" y="1673957"/>
            <a:ext cx="4775972" cy="584775"/>
          </a:xfrm>
          <a:prstGeom prst="rect">
            <a:avLst/>
          </a:prstGeom>
          <a:noFill/>
        </p:spPr>
        <p:txBody>
          <a:bodyPr wrap="square">
            <a:spAutoFit/>
          </a:bodyPr>
          <a:lstStyle/>
          <a:p>
            <a:pPr algn="ctr"/>
            <a:r>
              <a:rPr lang="en-US" sz="1600" dirty="0"/>
              <a:t>Provided a clear comparison of success rates for different orbit types, aiding decision-making.</a:t>
            </a:r>
            <a:endParaRPr lang="es-ES" sz="1600" dirty="0"/>
          </a:p>
        </p:txBody>
      </p:sp>
      <p:sp>
        <p:nvSpPr>
          <p:cNvPr id="36" name="CuadroTexto 35">
            <a:extLst>
              <a:ext uri="{FF2B5EF4-FFF2-40B4-BE49-F238E27FC236}">
                <a16:creationId xmlns:a16="http://schemas.microsoft.com/office/drawing/2014/main" id="{6FC3E31E-3DAC-95B9-9DD9-020CBF736950}"/>
              </a:ext>
            </a:extLst>
          </p:cNvPr>
          <p:cNvSpPr txBox="1"/>
          <p:nvPr/>
        </p:nvSpPr>
        <p:spPr>
          <a:xfrm>
            <a:off x="6607660" y="4221871"/>
            <a:ext cx="4775972" cy="338554"/>
          </a:xfrm>
          <a:prstGeom prst="rect">
            <a:avLst/>
          </a:prstGeom>
          <a:noFill/>
        </p:spPr>
        <p:txBody>
          <a:bodyPr wrap="square">
            <a:spAutoFit/>
          </a:bodyPr>
          <a:lstStyle/>
          <a:p>
            <a:pPr algn="ctr"/>
            <a:r>
              <a:rPr lang="es-ES" sz="1600" dirty="0" err="1"/>
              <a:t>Illustrated</a:t>
            </a:r>
            <a:r>
              <a:rPr lang="es-ES" sz="1600" dirty="0"/>
              <a:t> temporal </a:t>
            </a:r>
            <a:r>
              <a:rPr lang="es-ES" sz="1600" dirty="0" err="1"/>
              <a:t>trends</a:t>
            </a:r>
            <a:endParaRPr lang="es-ES" sz="1600" dirty="0"/>
          </a:p>
        </p:txBody>
      </p:sp>
      <p:sp>
        <p:nvSpPr>
          <p:cNvPr id="37" name="Text Placeholder 2">
            <a:extLst>
              <a:ext uri="{FF2B5EF4-FFF2-40B4-BE49-F238E27FC236}">
                <a16:creationId xmlns:a16="http://schemas.microsoft.com/office/drawing/2014/main" id="{609E7F01-25BF-24E6-F2E0-2DD0D150497E}"/>
              </a:ext>
            </a:extLst>
          </p:cNvPr>
          <p:cNvSpPr txBox="1">
            <a:spLocks/>
          </p:cNvSpPr>
          <p:nvPr/>
        </p:nvSpPr>
        <p:spPr>
          <a:xfrm>
            <a:off x="2024743" y="6298397"/>
            <a:ext cx="8466364" cy="221772"/>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Reference: </a:t>
            </a:r>
            <a:r>
              <a:rPr kumimoji="0" lang="en-US" sz="1800" b="0" i="0" u="none" strike="noStrike" kern="1200" cap="none" spc="0" normalizeH="0" baseline="0" noProof="0" dirty="0">
                <a:ln>
                  <a:noFill/>
                </a:ln>
                <a:effectLst/>
                <a:uLnTx/>
                <a:uFillTx/>
                <a:latin typeface="Abadi" panose="020B0604020104020204" pitchFamily="34" charset="0"/>
                <a:ea typeface="+mn-ea"/>
                <a:cs typeface="+mn-cs"/>
                <a:hlinkClick r:id="rId3"/>
              </a:rPr>
              <a:t>https://github.com/ayeee0110/Applied-Data-Science-Capstone-IBM-Course/blob/main/4-EDA.ipynb</a:t>
            </a:r>
            <a:endParaRPr kumimoji="0" lang="en-US" sz="1800" b="0" i="0" u="none" strike="noStrike" kern="1200" cap="none" spc="0" normalizeH="0" baseline="0" noProof="0" dirty="0">
              <a:ln>
                <a:noFill/>
              </a:ln>
              <a:effectLst/>
              <a:uLnTx/>
              <a:uFillTx/>
              <a:latin typeface="Abadi" panose="020B0604020104020204" pitchFamily="34" charset="0"/>
              <a:ea typeface="+mn-ea"/>
              <a:cs typeface="+mn-cs"/>
            </a:endParaRPr>
          </a:p>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Elipse 7">
            <a:extLst>
              <a:ext uri="{FF2B5EF4-FFF2-40B4-BE49-F238E27FC236}">
                <a16:creationId xmlns:a16="http://schemas.microsoft.com/office/drawing/2014/main" id="{A9655C95-EFE3-7BA4-9F11-E2EB7A8417B6}"/>
              </a:ext>
            </a:extLst>
          </p:cNvPr>
          <p:cNvSpPr/>
          <p:nvPr/>
        </p:nvSpPr>
        <p:spPr>
          <a:xfrm>
            <a:off x="533400" y="2013526"/>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BFF58C3B-4C91-2061-636D-0BB08808397C}"/>
              </a:ext>
            </a:extLst>
          </p:cNvPr>
          <p:cNvSpPr/>
          <p:nvPr/>
        </p:nvSpPr>
        <p:spPr>
          <a:xfrm>
            <a:off x="522361" y="2454682"/>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9453F7B7-A6B4-6BD4-25B8-7EE3367AB278}"/>
              </a:ext>
            </a:extLst>
          </p:cNvPr>
          <p:cNvSpPr/>
          <p:nvPr/>
        </p:nvSpPr>
        <p:spPr>
          <a:xfrm>
            <a:off x="533400" y="2906109"/>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45A26255-7037-2BBC-8969-4693C0B02186}"/>
              </a:ext>
            </a:extLst>
          </p:cNvPr>
          <p:cNvSpPr/>
          <p:nvPr/>
        </p:nvSpPr>
        <p:spPr>
          <a:xfrm>
            <a:off x="533400" y="3357536"/>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0AEC708C-E605-F177-6454-B3DEE40898D1}"/>
              </a:ext>
            </a:extLst>
          </p:cNvPr>
          <p:cNvSpPr/>
          <p:nvPr/>
        </p:nvSpPr>
        <p:spPr>
          <a:xfrm>
            <a:off x="522361" y="3798692"/>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45E08BB5-2590-F152-55BA-40A1F1F3155F}"/>
              </a:ext>
            </a:extLst>
          </p:cNvPr>
          <p:cNvSpPr/>
          <p:nvPr/>
        </p:nvSpPr>
        <p:spPr>
          <a:xfrm>
            <a:off x="533400" y="4230032"/>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387F09F4-48A3-7BCB-7C65-155B81343077}"/>
              </a:ext>
            </a:extLst>
          </p:cNvPr>
          <p:cNvSpPr/>
          <p:nvPr/>
        </p:nvSpPr>
        <p:spPr>
          <a:xfrm>
            <a:off x="533400" y="4681459"/>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2C7223FA-707A-ACB6-FFD7-B42C1E409831}"/>
              </a:ext>
            </a:extLst>
          </p:cNvPr>
          <p:cNvSpPr/>
          <p:nvPr/>
        </p:nvSpPr>
        <p:spPr>
          <a:xfrm>
            <a:off x="522361" y="5122615"/>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7974E806-F2BD-86CF-70C1-2470EE8E0F26}"/>
              </a:ext>
            </a:extLst>
          </p:cNvPr>
          <p:cNvSpPr/>
          <p:nvPr/>
        </p:nvSpPr>
        <p:spPr>
          <a:xfrm>
            <a:off x="522361" y="5574042"/>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7" name="Elipse 6">
            <a:extLst>
              <a:ext uri="{FF2B5EF4-FFF2-40B4-BE49-F238E27FC236}">
                <a16:creationId xmlns:a16="http://schemas.microsoft.com/office/drawing/2014/main" id="{DA2FB05A-0A92-AA35-A217-214ABD086809}"/>
              </a:ext>
            </a:extLst>
          </p:cNvPr>
          <p:cNvSpPr/>
          <p:nvPr/>
        </p:nvSpPr>
        <p:spPr>
          <a:xfrm>
            <a:off x="533400" y="1562099"/>
            <a:ext cx="312811" cy="299027"/>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s-E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aphicFrame>
        <p:nvGraphicFramePr>
          <p:cNvPr id="6" name="Diagrama 5">
            <a:extLst>
              <a:ext uri="{FF2B5EF4-FFF2-40B4-BE49-F238E27FC236}">
                <a16:creationId xmlns:a16="http://schemas.microsoft.com/office/drawing/2014/main" id="{4A08A582-5A7C-72E7-2A93-02AE84132A0A}"/>
              </a:ext>
            </a:extLst>
          </p:cNvPr>
          <p:cNvGraphicFramePr/>
          <p:nvPr>
            <p:extLst>
              <p:ext uri="{D42A27DB-BD31-4B8C-83A1-F6EECF244321}">
                <p14:modId xmlns:p14="http://schemas.microsoft.com/office/powerpoint/2010/main" val="1368344911"/>
              </p:ext>
            </p:extLst>
          </p:nvPr>
        </p:nvGraphicFramePr>
        <p:xfrm>
          <a:off x="770011" y="1476375"/>
          <a:ext cx="10651978" cy="4467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 Placeholder 2">
            <a:extLst>
              <a:ext uri="{FF2B5EF4-FFF2-40B4-BE49-F238E27FC236}">
                <a16:creationId xmlns:a16="http://schemas.microsoft.com/office/drawing/2014/main" id="{E9352FB6-88F2-BD86-71F5-F98E70E0B506}"/>
              </a:ext>
            </a:extLst>
          </p:cNvPr>
          <p:cNvSpPr txBox="1">
            <a:spLocks/>
          </p:cNvSpPr>
          <p:nvPr/>
        </p:nvSpPr>
        <p:spPr>
          <a:xfrm>
            <a:off x="2024743" y="6298397"/>
            <a:ext cx="8466364" cy="221772"/>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Reference: </a:t>
            </a:r>
            <a:r>
              <a:rPr kumimoji="0" lang="en-US" sz="1800" b="0" i="0" u="none" strike="noStrike" kern="1200" cap="none" spc="0" normalizeH="0" baseline="0" noProof="0" dirty="0">
                <a:ln>
                  <a:noFill/>
                </a:ln>
                <a:effectLst/>
                <a:uLnTx/>
                <a:uFillTx/>
                <a:latin typeface="Abadi" panose="020B0604020104020204" pitchFamily="34" charset="0"/>
                <a:ea typeface="+mn-ea"/>
                <a:cs typeface="+mn-cs"/>
                <a:hlinkClick r:id="rId8"/>
              </a:rPr>
              <a:t>https://github.com/ayeee0110/Applied-Data-Science-Capstone-IBM-Course/blob/main/5-SQL.ipynb</a:t>
            </a:r>
            <a:endParaRPr kumimoji="0" lang="en-US" sz="1800" b="0" i="0" u="none" strike="noStrike" kern="1200" cap="none" spc="0" normalizeH="0" baseline="0" noProof="0" dirty="0">
              <a:ln>
                <a:noFill/>
              </a:ln>
              <a:effectLst/>
              <a:uLnTx/>
              <a:uFillTx/>
              <a:latin typeface="Abadi" panose="020B0604020104020204" pitchFamily="34" charset="0"/>
              <a:ea typeface="+mn-ea"/>
              <a:cs typeface="+mn-cs"/>
            </a:endParaRPr>
          </a:p>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uadroTexto 5">
            <a:extLst>
              <a:ext uri="{FF2B5EF4-FFF2-40B4-BE49-F238E27FC236}">
                <a16:creationId xmlns:a16="http://schemas.microsoft.com/office/drawing/2014/main" id="{BAAE91AC-1871-FA00-E856-FE22FF2C483E}"/>
              </a:ext>
            </a:extLst>
          </p:cNvPr>
          <p:cNvSpPr txBox="1"/>
          <p:nvPr/>
        </p:nvSpPr>
        <p:spPr>
          <a:xfrm>
            <a:off x="770011" y="1386185"/>
            <a:ext cx="10612364" cy="646331"/>
          </a:xfrm>
          <a:prstGeom prst="rect">
            <a:avLst/>
          </a:prstGeom>
          <a:noFill/>
        </p:spPr>
        <p:txBody>
          <a:bodyPr wrap="square">
            <a:spAutoFit/>
          </a:bodyPr>
          <a:lstStyle/>
          <a:p>
            <a:r>
              <a:rPr lang="en-US" b="0" i="0" dirty="0">
                <a:effectLst/>
                <a:latin typeface="Abadi" panose="020B0604020104020204" pitchFamily="34" charset="0"/>
              </a:rPr>
              <a:t>Objective: Finding an optimal location for building a launch site certainly involves many factors and hopefully we could discover some of the factors by analyzing the existing launch site locations.</a:t>
            </a:r>
          </a:p>
        </p:txBody>
      </p:sp>
      <p:graphicFrame>
        <p:nvGraphicFramePr>
          <p:cNvPr id="8" name="Diagrama 7">
            <a:extLst>
              <a:ext uri="{FF2B5EF4-FFF2-40B4-BE49-F238E27FC236}">
                <a16:creationId xmlns:a16="http://schemas.microsoft.com/office/drawing/2014/main" id="{217BE7E9-51AC-A3C2-0B5E-5B38786F29D1}"/>
              </a:ext>
            </a:extLst>
          </p:cNvPr>
          <p:cNvGraphicFramePr/>
          <p:nvPr>
            <p:extLst>
              <p:ext uri="{D42A27DB-BD31-4B8C-83A1-F6EECF244321}">
                <p14:modId xmlns:p14="http://schemas.microsoft.com/office/powerpoint/2010/main" val="1616231743"/>
              </p:ext>
            </p:extLst>
          </p:nvPr>
        </p:nvGraphicFramePr>
        <p:xfrm>
          <a:off x="809625" y="2238376"/>
          <a:ext cx="10153649" cy="3899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2">
            <a:extLst>
              <a:ext uri="{FF2B5EF4-FFF2-40B4-BE49-F238E27FC236}">
                <a16:creationId xmlns:a16="http://schemas.microsoft.com/office/drawing/2014/main" id="{FD142AB7-7684-B31B-A911-52B51FC74443}"/>
              </a:ext>
            </a:extLst>
          </p:cNvPr>
          <p:cNvSpPr txBox="1">
            <a:spLocks/>
          </p:cNvSpPr>
          <p:nvPr/>
        </p:nvSpPr>
        <p:spPr>
          <a:xfrm>
            <a:off x="2024743" y="6298397"/>
            <a:ext cx="8466364" cy="221772"/>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Reference: </a:t>
            </a:r>
            <a:r>
              <a:rPr kumimoji="0" lang="en-US" sz="1800" b="0" i="0" u="none" strike="noStrike" kern="1200" cap="none" spc="0" normalizeH="0" baseline="0" noProof="0" dirty="0">
                <a:ln>
                  <a:noFill/>
                </a:ln>
                <a:effectLst/>
                <a:uLnTx/>
                <a:uFillTx/>
                <a:latin typeface="Abadi" panose="020B0604020104020204" pitchFamily="34" charset="0"/>
                <a:ea typeface="+mn-ea"/>
                <a:cs typeface="+mn-cs"/>
                <a:hlinkClick r:id="rId8"/>
              </a:rPr>
              <a:t>https://github.com/ayeee0110/Applied-Data-Science-Capstone-IBM-Course/blob/main/6-FoliumMaps.ipynb</a:t>
            </a:r>
            <a:endParaRPr kumimoji="0" lang="en-US" sz="1800" b="0" i="0" u="none" strike="noStrike" kern="1200" cap="none" spc="0" normalizeH="0" baseline="0" noProof="0" dirty="0">
              <a:ln>
                <a:noFill/>
              </a:ln>
              <a:effectLst/>
              <a:uLnTx/>
              <a:uFillTx/>
              <a:latin typeface="Abadi" panose="020B0604020104020204" pitchFamily="34" charset="0"/>
              <a:ea typeface="+mn-ea"/>
              <a:cs typeface="+mn-cs"/>
            </a:endParaRPr>
          </a:p>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graphicFrame>
        <p:nvGraphicFramePr>
          <p:cNvPr id="7" name="Diagrama 6">
            <a:extLst>
              <a:ext uri="{FF2B5EF4-FFF2-40B4-BE49-F238E27FC236}">
                <a16:creationId xmlns:a16="http://schemas.microsoft.com/office/drawing/2014/main" id="{A3B4BACA-5AE9-7640-AB59-A17A92C6935D}"/>
              </a:ext>
            </a:extLst>
          </p:cNvPr>
          <p:cNvGraphicFramePr/>
          <p:nvPr>
            <p:extLst>
              <p:ext uri="{D42A27DB-BD31-4B8C-83A1-F6EECF244321}">
                <p14:modId xmlns:p14="http://schemas.microsoft.com/office/powerpoint/2010/main" val="335614878"/>
              </p:ext>
            </p:extLst>
          </p:nvPr>
        </p:nvGraphicFramePr>
        <p:xfrm>
          <a:off x="785431" y="1395746"/>
          <a:ext cx="10515600" cy="4629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2">
            <a:extLst>
              <a:ext uri="{FF2B5EF4-FFF2-40B4-BE49-F238E27FC236}">
                <a16:creationId xmlns:a16="http://schemas.microsoft.com/office/drawing/2014/main" id="{A44A06BE-DAC8-88C7-4CD9-B94AE37F343B}"/>
              </a:ext>
            </a:extLst>
          </p:cNvPr>
          <p:cNvSpPr txBox="1">
            <a:spLocks/>
          </p:cNvSpPr>
          <p:nvPr/>
        </p:nvSpPr>
        <p:spPr>
          <a:xfrm>
            <a:off x="2024743" y="6298397"/>
            <a:ext cx="8466364" cy="221772"/>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Reference: </a:t>
            </a:r>
            <a:r>
              <a:rPr kumimoji="0" lang="en-US" sz="1800" b="0" i="0" u="none" strike="noStrike" kern="1200" cap="none" spc="0" normalizeH="0" baseline="0" noProof="0" dirty="0">
                <a:ln>
                  <a:noFill/>
                </a:ln>
                <a:effectLst/>
                <a:uLnTx/>
                <a:uFillTx/>
                <a:latin typeface="Abadi" panose="020B0604020104020204" pitchFamily="34" charset="0"/>
                <a:ea typeface="+mn-ea"/>
                <a:cs typeface="+mn-cs"/>
                <a:hlinkClick r:id="rId8"/>
              </a:rPr>
              <a:t>https://github.com/ayeee0110/Applied-Data-Science-Capstone-IBM-Course/blob/main/6-spacex_dash_app.py</a:t>
            </a:r>
            <a:endParaRPr kumimoji="0" lang="en-US" sz="1800" b="0" i="0" u="none" strike="noStrike" kern="1200" cap="none" spc="0" normalizeH="0" baseline="0" noProof="0" dirty="0">
              <a:ln>
                <a:noFill/>
              </a:ln>
              <a:effectLst/>
              <a:uLnTx/>
              <a:uFillTx/>
              <a:latin typeface="Abadi" panose="020B0604020104020204" pitchFamily="34" charset="0"/>
              <a:ea typeface="+mn-ea"/>
              <a:cs typeface="+mn-cs"/>
            </a:endParaRPr>
          </a:p>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E707866F-6C8C-3474-6B50-8A50C1F78E0F}"/>
              </a:ext>
            </a:extLst>
          </p:cNvPr>
          <p:cNvSpPr txBox="1">
            <a:spLocks/>
          </p:cNvSpPr>
          <p:nvPr/>
        </p:nvSpPr>
        <p:spPr>
          <a:xfrm>
            <a:off x="810986" y="1784155"/>
            <a:ext cx="6700464" cy="474727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300"/>
              </a:spcBef>
              <a:buFont typeface="+mj-lt"/>
              <a:buAutoNum type="arabicPeriod"/>
            </a:pPr>
            <a:r>
              <a:rPr lang="en-US" sz="2000" dirty="0">
                <a:solidFill>
                  <a:schemeClr val="accent1"/>
                </a:solidFill>
                <a:latin typeface="Abadi" panose="020B0604020104020204" pitchFamily="34" charset="0"/>
              </a:rPr>
              <a:t>Data Preparation</a:t>
            </a:r>
          </a:p>
          <a:p>
            <a:pPr lvl="1">
              <a:lnSpc>
                <a:spcPct val="100000"/>
              </a:lnSpc>
              <a:spcBef>
                <a:spcPts val="300"/>
              </a:spcBef>
            </a:pPr>
            <a:r>
              <a:rPr lang="en-US" sz="1400" dirty="0">
                <a:solidFill>
                  <a:schemeClr val="accent3">
                    <a:lumMod val="25000"/>
                  </a:schemeClr>
                </a:solidFill>
                <a:latin typeface="Abadi" panose="020B0604020104020204" pitchFamily="34" charset="0"/>
              </a:rPr>
              <a:t>Input: Features representing mission data.</a:t>
            </a:r>
          </a:p>
          <a:p>
            <a:pPr lvl="1">
              <a:lnSpc>
                <a:spcPct val="100000"/>
              </a:lnSpc>
              <a:spcBef>
                <a:spcPts val="300"/>
              </a:spcBef>
            </a:pPr>
            <a:r>
              <a:rPr lang="en-US" sz="1400" dirty="0">
                <a:solidFill>
                  <a:schemeClr val="accent3">
                    <a:lumMod val="25000"/>
                  </a:schemeClr>
                </a:solidFill>
                <a:latin typeface="Abadi" panose="020B0604020104020204" pitchFamily="34" charset="0"/>
              </a:rPr>
              <a:t>Target: Binary classification (</a:t>
            </a:r>
            <a:r>
              <a:rPr lang="en-US" sz="1400" i="1" dirty="0">
                <a:solidFill>
                  <a:schemeClr val="accent3">
                    <a:lumMod val="25000"/>
                  </a:schemeClr>
                </a:solidFill>
                <a:latin typeface="Abadi" panose="020B0604020104020204" pitchFamily="34" charset="0"/>
              </a:rPr>
              <a:t>Class</a:t>
            </a:r>
            <a:r>
              <a:rPr lang="en-US" sz="1400" dirty="0">
                <a:solidFill>
                  <a:schemeClr val="accent3">
                    <a:lumMod val="25000"/>
                  </a:schemeClr>
                </a:solidFill>
                <a:latin typeface="Abadi" panose="020B0604020104020204" pitchFamily="34" charset="0"/>
              </a:rPr>
              <a:t>: landed or not).</a:t>
            </a:r>
          </a:p>
          <a:p>
            <a:pPr lvl="1">
              <a:lnSpc>
                <a:spcPct val="100000"/>
              </a:lnSpc>
              <a:spcBef>
                <a:spcPts val="300"/>
              </a:spcBef>
            </a:pPr>
            <a:r>
              <a:rPr lang="en-US" sz="1400" dirty="0">
                <a:solidFill>
                  <a:schemeClr val="accent3">
                    <a:lumMod val="25000"/>
                  </a:schemeClr>
                </a:solidFill>
                <a:latin typeface="Abadi" panose="020B0604020104020204" pitchFamily="34" charset="0"/>
              </a:rPr>
              <a:t>Preprocessing: Standardized features using </a:t>
            </a:r>
            <a:r>
              <a:rPr lang="en-US" sz="1400" i="1" dirty="0" err="1">
                <a:solidFill>
                  <a:schemeClr val="accent3">
                    <a:lumMod val="25000"/>
                  </a:schemeClr>
                </a:solidFill>
                <a:latin typeface="Abadi" panose="020B0604020104020204" pitchFamily="34" charset="0"/>
              </a:rPr>
              <a:t>StandardScaler</a:t>
            </a:r>
            <a:r>
              <a:rPr lang="en-US" sz="1400" dirty="0">
                <a:solidFill>
                  <a:schemeClr val="accent3">
                    <a:lumMod val="25000"/>
                  </a:schemeClr>
                </a:solidFill>
                <a:latin typeface="Abadi" panose="020B0604020104020204" pitchFamily="34" charset="0"/>
              </a:rPr>
              <a:t>.</a:t>
            </a:r>
          </a:p>
          <a:p>
            <a:pPr marL="457200" indent="-457200">
              <a:lnSpc>
                <a:spcPct val="100000"/>
              </a:lnSpc>
              <a:spcBef>
                <a:spcPts val="300"/>
              </a:spcBef>
              <a:buFont typeface="+mj-lt"/>
              <a:buAutoNum type="arabicPeriod"/>
            </a:pPr>
            <a:r>
              <a:rPr lang="en-US" sz="2000" dirty="0">
                <a:solidFill>
                  <a:schemeClr val="accent1"/>
                </a:solidFill>
                <a:latin typeface="Abadi" panose="020B0604020104020204" pitchFamily="34" charset="0"/>
              </a:rPr>
              <a:t>Data Splitting</a:t>
            </a:r>
          </a:p>
          <a:p>
            <a:pPr lvl="1">
              <a:lnSpc>
                <a:spcPct val="100000"/>
              </a:lnSpc>
              <a:spcBef>
                <a:spcPts val="300"/>
              </a:spcBef>
            </a:pPr>
            <a:r>
              <a:rPr lang="en-US" sz="1400" dirty="0">
                <a:solidFill>
                  <a:schemeClr val="accent3">
                    <a:lumMod val="25000"/>
                  </a:schemeClr>
                </a:solidFill>
                <a:latin typeface="Abadi" panose="020B0604020104020204" pitchFamily="34" charset="0"/>
              </a:rPr>
              <a:t>Split into training (80%) and test (20%) datasets for evaluation.</a:t>
            </a:r>
          </a:p>
          <a:p>
            <a:pPr marL="457200" indent="-457200">
              <a:lnSpc>
                <a:spcPct val="100000"/>
              </a:lnSpc>
              <a:spcBef>
                <a:spcPts val="300"/>
              </a:spcBef>
              <a:buFont typeface="+mj-lt"/>
              <a:buAutoNum type="arabicPeriod"/>
            </a:pPr>
            <a:r>
              <a:rPr lang="en-US" sz="2000" dirty="0">
                <a:solidFill>
                  <a:schemeClr val="accent1"/>
                </a:solidFill>
                <a:latin typeface="Abadi" panose="020B0604020104020204" pitchFamily="34" charset="0"/>
              </a:rPr>
              <a:t>Model Training</a:t>
            </a:r>
          </a:p>
          <a:p>
            <a:pPr lvl="1">
              <a:lnSpc>
                <a:spcPct val="100000"/>
              </a:lnSpc>
              <a:spcBef>
                <a:spcPts val="300"/>
              </a:spcBef>
            </a:pPr>
            <a:r>
              <a:rPr lang="en-US" sz="1400" dirty="0">
                <a:solidFill>
                  <a:schemeClr val="accent3">
                    <a:lumMod val="25000"/>
                  </a:schemeClr>
                </a:solidFill>
                <a:latin typeface="Abadi" panose="020B0604020104020204" pitchFamily="34" charset="0"/>
              </a:rPr>
              <a:t>Algorithms: Logistic Regression (LR), Support Vector Machine (SVM), Decision Tree, and K-Nearest Neighbors (KNN).</a:t>
            </a:r>
          </a:p>
          <a:p>
            <a:pPr lvl="1">
              <a:lnSpc>
                <a:spcPct val="100000"/>
              </a:lnSpc>
              <a:spcBef>
                <a:spcPts val="300"/>
              </a:spcBef>
            </a:pPr>
            <a:r>
              <a:rPr lang="en-US" sz="1400" dirty="0">
                <a:solidFill>
                  <a:schemeClr val="accent3">
                    <a:lumMod val="25000"/>
                  </a:schemeClr>
                </a:solidFill>
                <a:latin typeface="Abadi" panose="020B0604020104020204" pitchFamily="34" charset="0"/>
              </a:rPr>
              <a:t>Used </a:t>
            </a:r>
            <a:r>
              <a:rPr lang="en-US" sz="1400" i="1"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for hyperparameter tuning with 10-fold cross-validation.</a:t>
            </a:r>
          </a:p>
          <a:p>
            <a:pPr marL="457200" indent="-457200">
              <a:lnSpc>
                <a:spcPct val="100000"/>
              </a:lnSpc>
              <a:spcBef>
                <a:spcPts val="300"/>
              </a:spcBef>
              <a:buFont typeface="+mj-lt"/>
              <a:buAutoNum type="arabicPeriod"/>
            </a:pPr>
            <a:r>
              <a:rPr lang="en-US" sz="2000" dirty="0">
                <a:solidFill>
                  <a:schemeClr val="accent1"/>
                </a:solidFill>
                <a:latin typeface="Abadi" panose="020B0604020104020204" pitchFamily="34" charset="0"/>
              </a:rPr>
              <a:t>Evaluation</a:t>
            </a:r>
          </a:p>
          <a:p>
            <a:pPr lvl="1">
              <a:lnSpc>
                <a:spcPct val="100000"/>
              </a:lnSpc>
              <a:spcBef>
                <a:spcPts val="300"/>
              </a:spcBef>
            </a:pPr>
            <a:r>
              <a:rPr lang="en-US" sz="1400" dirty="0">
                <a:solidFill>
                  <a:schemeClr val="accent3">
                    <a:lumMod val="25000"/>
                  </a:schemeClr>
                </a:solidFill>
                <a:latin typeface="Abadi" panose="020B0604020104020204" pitchFamily="34" charset="0"/>
              </a:rPr>
              <a:t>Metric: Accuracy on test data.</a:t>
            </a:r>
          </a:p>
          <a:p>
            <a:pPr lvl="1">
              <a:lnSpc>
                <a:spcPct val="100000"/>
              </a:lnSpc>
              <a:spcBef>
                <a:spcPts val="300"/>
              </a:spcBef>
            </a:pPr>
            <a:r>
              <a:rPr lang="en-US" sz="1400" dirty="0">
                <a:solidFill>
                  <a:schemeClr val="accent3">
                    <a:lumMod val="25000"/>
                  </a:schemeClr>
                </a:solidFill>
                <a:latin typeface="Abadi" panose="020B0604020104020204" pitchFamily="34" charset="0"/>
              </a:rPr>
              <a:t>Confusion Matrices analyzed for false positives/negatives.</a:t>
            </a:r>
          </a:p>
          <a:p>
            <a:pPr lvl="1">
              <a:lnSpc>
                <a:spcPct val="100000"/>
              </a:lnSpc>
              <a:spcBef>
                <a:spcPts val="300"/>
              </a:spcBef>
            </a:pPr>
            <a:r>
              <a:rPr lang="en-US" sz="1400" dirty="0">
                <a:solidFill>
                  <a:schemeClr val="accent3">
                    <a:lumMod val="25000"/>
                  </a:schemeClr>
                </a:solidFill>
                <a:latin typeface="Abadi" panose="020B0604020104020204" pitchFamily="34" charset="0"/>
              </a:rPr>
              <a:t>Precision: LR, SVM, and KNN achieved the same top performance.</a:t>
            </a:r>
          </a:p>
          <a:p>
            <a:pPr marL="457200" indent="-457200">
              <a:lnSpc>
                <a:spcPct val="100000"/>
              </a:lnSpc>
              <a:spcBef>
                <a:spcPts val="300"/>
              </a:spcBef>
              <a:buFont typeface="+mj-lt"/>
              <a:buAutoNum type="arabicPeriod"/>
            </a:pPr>
            <a:r>
              <a:rPr lang="en-US" sz="2000" dirty="0">
                <a:solidFill>
                  <a:schemeClr val="accent1"/>
                </a:solidFill>
                <a:latin typeface="Abadi" panose="020B0604020104020204" pitchFamily="34" charset="0"/>
              </a:rPr>
              <a:t>Best Model Selection</a:t>
            </a:r>
          </a:p>
          <a:p>
            <a:pPr lvl="1">
              <a:lnSpc>
                <a:spcPct val="100000"/>
              </a:lnSpc>
              <a:spcBef>
                <a:spcPts val="300"/>
              </a:spcBef>
            </a:pPr>
            <a:r>
              <a:rPr lang="en-US" sz="1400" dirty="0">
                <a:solidFill>
                  <a:schemeClr val="accent3">
                    <a:lumMod val="25000"/>
                  </a:schemeClr>
                </a:solidFill>
                <a:latin typeface="Abadi" panose="020B0604020104020204" pitchFamily="34" charset="0"/>
              </a:rPr>
              <a:t>Final model chosen based on highest accuracy and interpretability.</a:t>
            </a:r>
          </a:p>
          <a:p>
            <a:pPr lvl="1">
              <a:lnSpc>
                <a:spcPct val="100000"/>
              </a:lnSpc>
              <a:spcBef>
                <a:spcPts val="300"/>
              </a:spcBef>
            </a:pPr>
            <a:r>
              <a:rPr lang="en-US" sz="1400" dirty="0">
                <a:solidFill>
                  <a:schemeClr val="accent3">
                    <a:lumMod val="25000"/>
                  </a:schemeClr>
                </a:solidFill>
                <a:latin typeface="Abadi" panose="020B0604020104020204" pitchFamily="34" charset="0"/>
              </a:rPr>
              <a:t>Logistic Regression emerged as the best due to simplicity and performance.</a:t>
            </a:r>
          </a:p>
        </p:txBody>
      </p:sp>
      <p:sp>
        <p:nvSpPr>
          <p:cNvPr id="6" name="Text Placeholder 2">
            <a:extLst>
              <a:ext uri="{FF2B5EF4-FFF2-40B4-BE49-F238E27FC236}">
                <a16:creationId xmlns:a16="http://schemas.microsoft.com/office/drawing/2014/main" id="{C2AD1CDF-C5CC-36DC-64D6-057A682EBAF6}"/>
              </a:ext>
            </a:extLst>
          </p:cNvPr>
          <p:cNvSpPr txBox="1">
            <a:spLocks/>
          </p:cNvSpPr>
          <p:nvPr/>
        </p:nvSpPr>
        <p:spPr>
          <a:xfrm>
            <a:off x="892322" y="1383877"/>
            <a:ext cx="10515600" cy="54904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latin typeface="Abadi" panose="020B0604020104020204" pitchFamily="34" charset="0"/>
              </a:rPr>
              <a:t>Objective</a:t>
            </a:r>
            <a:r>
              <a:rPr lang="en-US" sz="2200" dirty="0">
                <a:solidFill>
                  <a:schemeClr val="accent3">
                    <a:lumMod val="25000"/>
                  </a:schemeClr>
                </a:solidFill>
                <a:latin typeface="Abadi" panose="020B0604020104020204" pitchFamily="34" charset="0"/>
              </a:rPr>
              <a:t>: Predict the success of a rocket's first stage landing to assess mission costs.</a:t>
            </a:r>
          </a:p>
        </p:txBody>
      </p:sp>
      <p:sp>
        <p:nvSpPr>
          <p:cNvPr id="7" name="Rectángulo 6">
            <a:extLst>
              <a:ext uri="{FF2B5EF4-FFF2-40B4-BE49-F238E27FC236}">
                <a16:creationId xmlns:a16="http://schemas.microsoft.com/office/drawing/2014/main" id="{B5060AF9-EB99-581D-0809-DFBCF4B66A5B}"/>
              </a:ext>
            </a:extLst>
          </p:cNvPr>
          <p:cNvSpPr/>
          <p:nvPr/>
        </p:nvSpPr>
        <p:spPr>
          <a:xfrm>
            <a:off x="892322" y="1383878"/>
            <a:ext cx="10515600" cy="40410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9" name="Diagrama de flujo: decisión 8">
            <a:extLst>
              <a:ext uri="{FF2B5EF4-FFF2-40B4-BE49-F238E27FC236}">
                <a16:creationId xmlns:a16="http://schemas.microsoft.com/office/drawing/2014/main" id="{937079E4-45B1-215D-79DC-2F967FC07A75}"/>
              </a:ext>
            </a:extLst>
          </p:cNvPr>
          <p:cNvSpPr/>
          <p:nvPr/>
        </p:nvSpPr>
        <p:spPr>
          <a:xfrm>
            <a:off x="8623198" y="1887508"/>
            <a:ext cx="1592638" cy="371209"/>
          </a:xfrm>
          <a:prstGeom prst="flowChartDecision">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Start</a:t>
            </a:r>
            <a:endParaRPr lang="es-ES" dirty="0"/>
          </a:p>
        </p:txBody>
      </p:sp>
      <p:sp>
        <p:nvSpPr>
          <p:cNvPr id="10" name="Rectángulo 9">
            <a:extLst>
              <a:ext uri="{FF2B5EF4-FFF2-40B4-BE49-F238E27FC236}">
                <a16:creationId xmlns:a16="http://schemas.microsoft.com/office/drawing/2014/main" id="{A5F2FBC3-1783-1D3F-37A6-45423D3C29F9}"/>
              </a:ext>
            </a:extLst>
          </p:cNvPr>
          <p:cNvSpPr/>
          <p:nvPr/>
        </p:nvSpPr>
        <p:spPr>
          <a:xfrm>
            <a:off x="8189911" y="2392810"/>
            <a:ext cx="2462136" cy="302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Standarization</a:t>
            </a:r>
            <a:r>
              <a:rPr lang="es-ES" dirty="0"/>
              <a:t> </a:t>
            </a:r>
            <a:r>
              <a:rPr lang="es-ES" dirty="0" err="1"/>
              <a:t>of</a:t>
            </a:r>
            <a:r>
              <a:rPr lang="es-ES" dirty="0"/>
              <a:t> data</a:t>
            </a:r>
          </a:p>
        </p:txBody>
      </p:sp>
      <p:sp>
        <p:nvSpPr>
          <p:cNvPr id="11" name="Rectángulo 10">
            <a:extLst>
              <a:ext uri="{FF2B5EF4-FFF2-40B4-BE49-F238E27FC236}">
                <a16:creationId xmlns:a16="http://schemas.microsoft.com/office/drawing/2014/main" id="{1CB843A2-86F9-27E9-A352-291CCE369599}"/>
              </a:ext>
            </a:extLst>
          </p:cNvPr>
          <p:cNvSpPr/>
          <p:nvPr/>
        </p:nvSpPr>
        <p:spPr>
          <a:xfrm>
            <a:off x="8592609" y="2838652"/>
            <a:ext cx="1653815" cy="302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Data </a:t>
            </a:r>
            <a:r>
              <a:rPr lang="es-ES" dirty="0" err="1"/>
              <a:t>splitting</a:t>
            </a:r>
            <a:endParaRPr lang="es-ES" dirty="0"/>
          </a:p>
        </p:txBody>
      </p:sp>
      <p:sp>
        <p:nvSpPr>
          <p:cNvPr id="12" name="Diagrama de flujo: multidocumento 11">
            <a:extLst>
              <a:ext uri="{FF2B5EF4-FFF2-40B4-BE49-F238E27FC236}">
                <a16:creationId xmlns:a16="http://schemas.microsoft.com/office/drawing/2014/main" id="{93F9CA56-5B40-FD4E-7E97-DC231CB0A300}"/>
              </a:ext>
            </a:extLst>
          </p:cNvPr>
          <p:cNvSpPr/>
          <p:nvPr/>
        </p:nvSpPr>
        <p:spPr>
          <a:xfrm>
            <a:off x="8037174" y="3320347"/>
            <a:ext cx="1288103" cy="487878"/>
          </a:xfrm>
          <a:prstGeom prst="flowChartMultidocumen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 dirty="0"/>
              <a:t>Data </a:t>
            </a:r>
            <a:r>
              <a:rPr lang="es-ES" dirty="0" err="1"/>
              <a:t>train</a:t>
            </a:r>
            <a:endParaRPr lang="es-ES" dirty="0"/>
          </a:p>
        </p:txBody>
      </p:sp>
      <p:sp>
        <p:nvSpPr>
          <p:cNvPr id="13" name="Diagrama de flujo: multidocumento 12">
            <a:extLst>
              <a:ext uri="{FF2B5EF4-FFF2-40B4-BE49-F238E27FC236}">
                <a16:creationId xmlns:a16="http://schemas.microsoft.com/office/drawing/2014/main" id="{2C81401F-D0F5-1CAC-1340-8727F1E2A07C}"/>
              </a:ext>
            </a:extLst>
          </p:cNvPr>
          <p:cNvSpPr/>
          <p:nvPr/>
        </p:nvSpPr>
        <p:spPr>
          <a:xfrm>
            <a:off x="9912615" y="3299808"/>
            <a:ext cx="1357237" cy="487878"/>
          </a:xfrm>
          <a:prstGeom prst="flowChartMultidocumen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s-ES" dirty="0"/>
              <a:t>Data val</a:t>
            </a:r>
          </a:p>
        </p:txBody>
      </p:sp>
      <p:sp>
        <p:nvSpPr>
          <p:cNvPr id="14" name="Rectángulo 13">
            <a:extLst>
              <a:ext uri="{FF2B5EF4-FFF2-40B4-BE49-F238E27FC236}">
                <a16:creationId xmlns:a16="http://schemas.microsoft.com/office/drawing/2014/main" id="{8FD5676C-7B08-F182-A836-38839070692F}"/>
              </a:ext>
            </a:extLst>
          </p:cNvPr>
          <p:cNvSpPr/>
          <p:nvPr/>
        </p:nvSpPr>
        <p:spPr>
          <a:xfrm>
            <a:off x="7765701" y="4011428"/>
            <a:ext cx="1653816" cy="302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Model</a:t>
            </a:r>
            <a:r>
              <a:rPr lang="es-ES" dirty="0"/>
              <a:t> trainings</a:t>
            </a:r>
          </a:p>
        </p:txBody>
      </p:sp>
      <p:sp>
        <p:nvSpPr>
          <p:cNvPr id="15" name="Diagrama de flujo: terminador 14">
            <a:extLst>
              <a:ext uri="{FF2B5EF4-FFF2-40B4-BE49-F238E27FC236}">
                <a16:creationId xmlns:a16="http://schemas.microsoft.com/office/drawing/2014/main" id="{4F3D35AD-5B70-3589-56BB-13E9B139C473}"/>
              </a:ext>
            </a:extLst>
          </p:cNvPr>
          <p:cNvSpPr/>
          <p:nvPr/>
        </p:nvSpPr>
        <p:spPr>
          <a:xfrm>
            <a:off x="7596077" y="4572102"/>
            <a:ext cx="603850" cy="302079"/>
          </a:xfrm>
          <a:prstGeom prst="flowChartTermina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 dirty="0"/>
              <a:t>LR</a:t>
            </a:r>
          </a:p>
        </p:txBody>
      </p:sp>
      <p:sp>
        <p:nvSpPr>
          <p:cNvPr id="16" name="Diagrama de flujo: terminador 15">
            <a:extLst>
              <a:ext uri="{FF2B5EF4-FFF2-40B4-BE49-F238E27FC236}">
                <a16:creationId xmlns:a16="http://schemas.microsoft.com/office/drawing/2014/main" id="{5A8340CA-A793-230C-C629-0E19BD83A9BA}"/>
              </a:ext>
            </a:extLst>
          </p:cNvPr>
          <p:cNvSpPr/>
          <p:nvPr/>
        </p:nvSpPr>
        <p:spPr>
          <a:xfrm>
            <a:off x="8291777" y="4572101"/>
            <a:ext cx="699144" cy="302079"/>
          </a:xfrm>
          <a:prstGeom prst="flowChartTermina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 dirty="0"/>
              <a:t>SVM</a:t>
            </a:r>
          </a:p>
        </p:txBody>
      </p:sp>
      <p:sp>
        <p:nvSpPr>
          <p:cNvPr id="17" name="Diagrama de flujo: terminador 16">
            <a:extLst>
              <a:ext uri="{FF2B5EF4-FFF2-40B4-BE49-F238E27FC236}">
                <a16:creationId xmlns:a16="http://schemas.microsoft.com/office/drawing/2014/main" id="{756FA132-1CF4-07F9-F198-F14D0FACFC81}"/>
              </a:ext>
            </a:extLst>
          </p:cNvPr>
          <p:cNvSpPr/>
          <p:nvPr/>
        </p:nvSpPr>
        <p:spPr>
          <a:xfrm>
            <a:off x="9087260" y="4592326"/>
            <a:ext cx="835177" cy="302079"/>
          </a:xfrm>
          <a:prstGeom prst="flowChartTermina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 dirty="0" err="1"/>
              <a:t>Trees</a:t>
            </a:r>
            <a:endParaRPr lang="es-ES" dirty="0"/>
          </a:p>
        </p:txBody>
      </p:sp>
      <p:sp>
        <p:nvSpPr>
          <p:cNvPr id="18" name="Diagrama de flujo: terminador 17">
            <a:extLst>
              <a:ext uri="{FF2B5EF4-FFF2-40B4-BE49-F238E27FC236}">
                <a16:creationId xmlns:a16="http://schemas.microsoft.com/office/drawing/2014/main" id="{19FDF65F-157F-27CE-EBD5-A5672876A3FB}"/>
              </a:ext>
            </a:extLst>
          </p:cNvPr>
          <p:cNvSpPr/>
          <p:nvPr/>
        </p:nvSpPr>
        <p:spPr>
          <a:xfrm>
            <a:off x="10051369" y="4592326"/>
            <a:ext cx="895088" cy="302079"/>
          </a:xfrm>
          <a:prstGeom prst="flowChartTermina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ES" dirty="0"/>
              <a:t>KNN</a:t>
            </a:r>
          </a:p>
        </p:txBody>
      </p:sp>
      <p:sp>
        <p:nvSpPr>
          <p:cNvPr id="19" name="Rectángulo 18">
            <a:extLst>
              <a:ext uri="{FF2B5EF4-FFF2-40B4-BE49-F238E27FC236}">
                <a16:creationId xmlns:a16="http://schemas.microsoft.com/office/drawing/2014/main" id="{C8A24CEA-EDCF-FFBC-B211-6F74865E5759}"/>
              </a:ext>
            </a:extLst>
          </p:cNvPr>
          <p:cNvSpPr/>
          <p:nvPr/>
        </p:nvSpPr>
        <p:spPr>
          <a:xfrm>
            <a:off x="8830817" y="5220218"/>
            <a:ext cx="1517838" cy="302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Evaluation</a:t>
            </a:r>
            <a:endParaRPr lang="es-ES" dirty="0"/>
          </a:p>
        </p:txBody>
      </p:sp>
      <p:sp>
        <p:nvSpPr>
          <p:cNvPr id="20" name="Rectángulo 19">
            <a:extLst>
              <a:ext uri="{FF2B5EF4-FFF2-40B4-BE49-F238E27FC236}">
                <a16:creationId xmlns:a16="http://schemas.microsoft.com/office/drawing/2014/main" id="{5E2D3A17-FE0F-F4CA-800D-51F8E9221240}"/>
              </a:ext>
            </a:extLst>
          </p:cNvPr>
          <p:cNvSpPr/>
          <p:nvPr/>
        </p:nvSpPr>
        <p:spPr>
          <a:xfrm>
            <a:off x="8527425" y="5675862"/>
            <a:ext cx="2124622" cy="302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Best</a:t>
            </a:r>
            <a:r>
              <a:rPr lang="es-ES" dirty="0"/>
              <a:t> </a:t>
            </a:r>
            <a:r>
              <a:rPr lang="es-ES" dirty="0" err="1"/>
              <a:t>model</a:t>
            </a:r>
            <a:r>
              <a:rPr lang="es-ES" dirty="0"/>
              <a:t> </a:t>
            </a:r>
            <a:r>
              <a:rPr lang="es-ES" dirty="0" err="1"/>
              <a:t>selection</a:t>
            </a:r>
            <a:endParaRPr lang="es-ES" dirty="0"/>
          </a:p>
        </p:txBody>
      </p:sp>
      <p:sp>
        <p:nvSpPr>
          <p:cNvPr id="21" name="Diagrama de flujo: decisión 20">
            <a:extLst>
              <a:ext uri="{FF2B5EF4-FFF2-40B4-BE49-F238E27FC236}">
                <a16:creationId xmlns:a16="http://schemas.microsoft.com/office/drawing/2014/main" id="{E0239B9B-12D0-0961-BA8D-1F8355FA6552}"/>
              </a:ext>
            </a:extLst>
          </p:cNvPr>
          <p:cNvSpPr/>
          <p:nvPr/>
        </p:nvSpPr>
        <p:spPr>
          <a:xfrm>
            <a:off x="8949192" y="6220571"/>
            <a:ext cx="1281088" cy="302079"/>
          </a:xfrm>
          <a:prstGeom prst="flowChartDecision">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End</a:t>
            </a:r>
            <a:endParaRPr lang="es-ES" dirty="0"/>
          </a:p>
        </p:txBody>
      </p:sp>
      <p:cxnSp>
        <p:nvCxnSpPr>
          <p:cNvPr id="23" name="Conector recto de flecha 22">
            <a:extLst>
              <a:ext uri="{FF2B5EF4-FFF2-40B4-BE49-F238E27FC236}">
                <a16:creationId xmlns:a16="http://schemas.microsoft.com/office/drawing/2014/main" id="{C1C47091-41D6-1A82-C82E-04D9D11CA897}"/>
              </a:ext>
            </a:extLst>
          </p:cNvPr>
          <p:cNvCxnSpPr>
            <a:stCxn id="9" idx="2"/>
            <a:endCxn id="10" idx="0"/>
          </p:cNvCxnSpPr>
          <p:nvPr/>
        </p:nvCxnSpPr>
        <p:spPr>
          <a:xfrm>
            <a:off x="9419517" y="2258717"/>
            <a:ext cx="1462" cy="134093"/>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D6D1EAE1-0CD2-6988-2773-E8115802DFD9}"/>
              </a:ext>
            </a:extLst>
          </p:cNvPr>
          <p:cNvCxnSpPr>
            <a:cxnSpLocks/>
            <a:stCxn id="10" idx="2"/>
            <a:endCxn id="11" idx="0"/>
          </p:cNvCxnSpPr>
          <p:nvPr/>
        </p:nvCxnSpPr>
        <p:spPr>
          <a:xfrm flipH="1">
            <a:off x="9419517" y="2694889"/>
            <a:ext cx="1462" cy="143763"/>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03E984F9-5CF1-4A9B-1577-EF56DB56B762}"/>
              </a:ext>
            </a:extLst>
          </p:cNvPr>
          <p:cNvCxnSpPr>
            <a:cxnSpLocks/>
            <a:stCxn id="11" idx="2"/>
            <a:endCxn id="12" idx="0"/>
          </p:cNvCxnSpPr>
          <p:nvPr/>
        </p:nvCxnSpPr>
        <p:spPr>
          <a:xfrm flipH="1">
            <a:off x="8769842" y="3140731"/>
            <a:ext cx="649675" cy="1796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0E631FC3-7969-623E-E058-1CE6C799E51A}"/>
              </a:ext>
            </a:extLst>
          </p:cNvPr>
          <p:cNvCxnSpPr>
            <a:cxnSpLocks/>
            <a:stCxn id="11" idx="2"/>
            <a:endCxn id="13" idx="0"/>
          </p:cNvCxnSpPr>
          <p:nvPr/>
        </p:nvCxnSpPr>
        <p:spPr>
          <a:xfrm>
            <a:off x="9419517" y="3140731"/>
            <a:ext cx="1265089" cy="15907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B17E1DF3-999F-3C4F-0156-73B121052CA4}"/>
              </a:ext>
            </a:extLst>
          </p:cNvPr>
          <p:cNvCxnSpPr>
            <a:cxnSpLocks/>
            <a:stCxn id="12" idx="2"/>
            <a:endCxn id="14" idx="0"/>
          </p:cNvCxnSpPr>
          <p:nvPr/>
        </p:nvCxnSpPr>
        <p:spPr>
          <a:xfrm>
            <a:off x="8591655" y="3789749"/>
            <a:ext cx="954" cy="221679"/>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8F06562E-8511-7A3C-E5C6-E7337500496F}"/>
              </a:ext>
            </a:extLst>
          </p:cNvPr>
          <p:cNvCxnSpPr>
            <a:cxnSpLocks/>
            <a:stCxn id="19" idx="2"/>
            <a:endCxn id="20" idx="0"/>
          </p:cNvCxnSpPr>
          <p:nvPr/>
        </p:nvCxnSpPr>
        <p:spPr>
          <a:xfrm>
            <a:off x="9589736" y="5522297"/>
            <a:ext cx="0" cy="153565"/>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909818DA-FB64-D17C-74F0-1246557BB03B}"/>
              </a:ext>
            </a:extLst>
          </p:cNvPr>
          <p:cNvCxnSpPr>
            <a:cxnSpLocks/>
            <a:stCxn id="20" idx="2"/>
            <a:endCxn id="21" idx="0"/>
          </p:cNvCxnSpPr>
          <p:nvPr/>
        </p:nvCxnSpPr>
        <p:spPr>
          <a:xfrm>
            <a:off x="9589736" y="5977941"/>
            <a:ext cx="0" cy="24263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4" name="Cerrar llave 43">
            <a:extLst>
              <a:ext uri="{FF2B5EF4-FFF2-40B4-BE49-F238E27FC236}">
                <a16:creationId xmlns:a16="http://schemas.microsoft.com/office/drawing/2014/main" id="{9A0993A9-9C1C-41B1-E392-DF029006719C}"/>
              </a:ext>
            </a:extLst>
          </p:cNvPr>
          <p:cNvSpPr/>
          <p:nvPr/>
        </p:nvSpPr>
        <p:spPr>
          <a:xfrm rot="5400000">
            <a:off x="9168138" y="3378681"/>
            <a:ext cx="206255" cy="3350379"/>
          </a:xfrm>
          <a:prstGeom prst="rightBrace">
            <a:avLst>
              <a:gd name="adj1" fmla="val 8333"/>
              <a:gd name="adj2" fmla="val 4195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45" name="Cerrar llave 44">
            <a:extLst>
              <a:ext uri="{FF2B5EF4-FFF2-40B4-BE49-F238E27FC236}">
                <a16:creationId xmlns:a16="http://schemas.microsoft.com/office/drawing/2014/main" id="{C87CBAC0-6555-BFE4-9FA0-8BD6A03C5DC0}"/>
              </a:ext>
            </a:extLst>
          </p:cNvPr>
          <p:cNvSpPr/>
          <p:nvPr/>
        </p:nvSpPr>
        <p:spPr>
          <a:xfrm rot="16200000">
            <a:off x="9157628" y="2755027"/>
            <a:ext cx="206255" cy="3350379"/>
          </a:xfrm>
          <a:prstGeom prst="rightBrace">
            <a:avLst>
              <a:gd name="adj1" fmla="val 8333"/>
              <a:gd name="adj2" fmla="val 30261"/>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48" name="Conector: angular 47">
            <a:extLst>
              <a:ext uri="{FF2B5EF4-FFF2-40B4-BE49-F238E27FC236}">
                <a16:creationId xmlns:a16="http://schemas.microsoft.com/office/drawing/2014/main" id="{6F7A4878-CDE0-B998-22A7-980F0B43364E}"/>
              </a:ext>
            </a:extLst>
          </p:cNvPr>
          <p:cNvCxnSpPr>
            <a:stCxn id="13" idx="3"/>
            <a:endCxn id="19" idx="3"/>
          </p:cNvCxnSpPr>
          <p:nvPr/>
        </p:nvCxnSpPr>
        <p:spPr>
          <a:xfrm flipH="1">
            <a:off x="10348655" y="3543747"/>
            <a:ext cx="921197" cy="1827511"/>
          </a:xfrm>
          <a:prstGeom prst="bentConnector3">
            <a:avLst>
              <a:gd name="adj1" fmla="val -24816"/>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9" name="Text Placeholder 2">
            <a:extLst>
              <a:ext uri="{FF2B5EF4-FFF2-40B4-BE49-F238E27FC236}">
                <a16:creationId xmlns:a16="http://schemas.microsoft.com/office/drawing/2014/main" id="{00E34001-E098-D795-BB2E-70BDAB066BDC}"/>
              </a:ext>
            </a:extLst>
          </p:cNvPr>
          <p:cNvSpPr txBox="1">
            <a:spLocks/>
          </p:cNvSpPr>
          <p:nvPr/>
        </p:nvSpPr>
        <p:spPr>
          <a:xfrm>
            <a:off x="2032549" y="6559654"/>
            <a:ext cx="8466364" cy="221772"/>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Reference: </a:t>
            </a:r>
            <a:r>
              <a:rPr kumimoji="0" lang="en-US" sz="1800" b="0" i="0" u="none" strike="noStrike" kern="1200" cap="none" spc="0" normalizeH="0" baseline="0" noProof="0" dirty="0">
                <a:ln>
                  <a:noFill/>
                </a:ln>
                <a:effectLst/>
                <a:uLnTx/>
                <a:uFillTx/>
                <a:latin typeface="Abadi" panose="020B0604020104020204" pitchFamily="34" charset="0"/>
                <a:ea typeface="+mn-ea"/>
                <a:cs typeface="+mn-cs"/>
                <a:hlinkClick r:id="rId3"/>
              </a:rPr>
              <a:t>https://github.com/ayeee0110/Applied-Data-Science-Capstone-IBM-Course/blob/main/7-%20PredictiveAnalysis.ipynb</a:t>
            </a:r>
            <a:endParaRPr kumimoji="0" lang="en-US" sz="1800" b="0" i="0" u="none" strike="noStrike" kern="1200" cap="none" spc="0" normalizeH="0" baseline="0" noProof="0" dirty="0">
              <a:ln>
                <a:noFill/>
              </a:ln>
              <a:effectLst/>
              <a:uLnTx/>
              <a:uFillTx/>
              <a:latin typeface="Abadi" panose="020B0604020104020204" pitchFamily="34" charset="0"/>
              <a:ea typeface="+mn-ea"/>
              <a:cs typeface="+mn-cs"/>
            </a:endParaRPr>
          </a:p>
          <a:p>
            <a:pPr marL="0" marR="0" lvl="0" indent="0" algn="ctr"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5B46054-8A87-224E-3F89-386131D6F45F}"/>
              </a:ext>
            </a:extLst>
          </p:cNvPr>
          <p:cNvPicPr>
            <a:picLocks noChangeAspect="1"/>
          </p:cNvPicPr>
          <p:nvPr/>
        </p:nvPicPr>
        <p:blipFill>
          <a:blip r:embed="rId3">
            <a:clrChange>
              <a:clrFrom>
                <a:srgbClr val="FFFFFF"/>
              </a:clrFrom>
              <a:clrTo>
                <a:srgbClr val="FFFFFF">
                  <a:alpha val="0"/>
                </a:srgbClr>
              </a:clrTo>
            </a:clrChange>
          </a:blip>
          <a:srcRect t="1728" r="4288"/>
          <a:stretch/>
        </p:blipFill>
        <p:spPr>
          <a:xfrm>
            <a:off x="557337" y="1552575"/>
            <a:ext cx="10268238" cy="395952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3354" y="5581969"/>
            <a:ext cx="10268239" cy="845242"/>
          </a:xfrm>
          <a:prstGeom prst="rect">
            <a:avLst/>
          </a:prstGeom>
        </p:spPr>
        <p:txBody>
          <a:bodyPr>
            <a:normAutofit fontScale="25000" lnSpcReduction="20000"/>
          </a:bodyPr>
          <a:lstStyle/>
          <a:p>
            <a:pPr>
              <a:lnSpc>
                <a:spcPct val="100000"/>
              </a:lnSpc>
              <a:spcBef>
                <a:spcPts val="600"/>
              </a:spcBef>
            </a:pPr>
            <a:r>
              <a:rPr lang="en-US" sz="8000" dirty="0"/>
              <a:t>As the flight number increases, the first stage is more likely to land successfully</a:t>
            </a:r>
          </a:p>
          <a:p>
            <a:pPr>
              <a:lnSpc>
                <a:spcPct val="100000"/>
              </a:lnSpc>
              <a:spcBef>
                <a:spcPts val="600"/>
              </a:spcBef>
            </a:pPr>
            <a:r>
              <a:rPr lang="en-US" sz="8000" dirty="0"/>
              <a:t>Landing site </a:t>
            </a:r>
            <a:r>
              <a:rPr lang="en-US" sz="8000" b="1" dirty="0">
                <a:solidFill>
                  <a:schemeClr val="accent6"/>
                </a:solidFill>
              </a:rPr>
              <a:t>VAFB SLC 4E</a:t>
            </a:r>
            <a:r>
              <a:rPr lang="en-US" sz="8000" dirty="0"/>
              <a:t> is most likely to be successful from flight numbers 50 and up, while at the other landing sites this occurs from flight numbers 80 and up.</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grpSp>
        <p:nvGrpSpPr>
          <p:cNvPr id="14" name="Grupo 13">
            <a:extLst>
              <a:ext uri="{FF2B5EF4-FFF2-40B4-BE49-F238E27FC236}">
                <a16:creationId xmlns:a16="http://schemas.microsoft.com/office/drawing/2014/main" id="{22CA4139-B8B1-C05B-A6F0-1F2B9A8ABC75}"/>
              </a:ext>
            </a:extLst>
          </p:cNvPr>
          <p:cNvGrpSpPr/>
          <p:nvPr/>
        </p:nvGrpSpPr>
        <p:grpSpPr>
          <a:xfrm>
            <a:off x="10591800" y="1543050"/>
            <a:ext cx="800100" cy="707886"/>
            <a:chOff x="10591800" y="1543050"/>
            <a:chExt cx="800100" cy="707886"/>
          </a:xfrm>
        </p:grpSpPr>
        <p:sp>
          <p:nvSpPr>
            <p:cNvPr id="10" name="Rectángulo 9">
              <a:extLst>
                <a:ext uri="{FF2B5EF4-FFF2-40B4-BE49-F238E27FC236}">
                  <a16:creationId xmlns:a16="http://schemas.microsoft.com/office/drawing/2014/main" id="{4BD02BCE-8F9B-F012-460C-8AEBA712A260}"/>
                </a:ext>
              </a:extLst>
            </p:cNvPr>
            <p:cNvSpPr/>
            <p:nvPr/>
          </p:nvSpPr>
          <p:spPr>
            <a:xfrm>
              <a:off x="10591800" y="1543050"/>
              <a:ext cx="800100" cy="707886"/>
            </a:xfrm>
            <a:prstGeom prst="rect">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7" name="Elipse 6">
              <a:extLst>
                <a:ext uri="{FF2B5EF4-FFF2-40B4-BE49-F238E27FC236}">
                  <a16:creationId xmlns:a16="http://schemas.microsoft.com/office/drawing/2014/main" id="{99C825FD-0FD6-9F35-6167-A401F5EA4547}"/>
                </a:ext>
              </a:extLst>
            </p:cNvPr>
            <p:cNvSpPr/>
            <p:nvPr/>
          </p:nvSpPr>
          <p:spPr>
            <a:xfrm flipV="1">
              <a:off x="10741267" y="1622441"/>
              <a:ext cx="231533" cy="2315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a16="http://schemas.microsoft.com/office/drawing/2014/main" id="{4F331B2E-9FD6-851E-AF18-40A8B04E2FF0}"/>
                </a:ext>
              </a:extLst>
            </p:cNvPr>
            <p:cNvSpPr/>
            <p:nvPr/>
          </p:nvSpPr>
          <p:spPr>
            <a:xfrm flipV="1">
              <a:off x="10741267" y="1923840"/>
              <a:ext cx="237325" cy="2373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7F97703C-771F-F645-B443-376419C4B5C3}"/>
                </a:ext>
              </a:extLst>
            </p:cNvPr>
            <p:cNvSpPr txBox="1"/>
            <p:nvPr/>
          </p:nvSpPr>
          <p:spPr>
            <a:xfrm>
              <a:off x="10971286" y="1543050"/>
              <a:ext cx="420614" cy="707886"/>
            </a:xfrm>
            <a:prstGeom prst="rect">
              <a:avLst/>
            </a:prstGeom>
            <a:noFill/>
          </p:spPr>
          <p:txBody>
            <a:bodyPr wrap="square" rtlCol="0">
              <a:spAutoFit/>
            </a:bodyPr>
            <a:lstStyle/>
            <a:p>
              <a:r>
                <a:rPr lang="es-ES" sz="2000" dirty="0"/>
                <a:t>0 </a:t>
              </a:r>
            </a:p>
            <a:p>
              <a:r>
                <a:rPr lang="es-ES" sz="2000" dirty="0"/>
                <a:t>1</a:t>
              </a:r>
            </a:p>
          </p:txBody>
        </p:sp>
      </p:gr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Imagen 7">
            <a:extLst>
              <a:ext uri="{FF2B5EF4-FFF2-40B4-BE49-F238E27FC236}">
                <a16:creationId xmlns:a16="http://schemas.microsoft.com/office/drawing/2014/main" id="{AA73FAC1-48DB-E5C6-DB15-2490451AE20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5736" y="1507718"/>
            <a:ext cx="10344150" cy="3842563"/>
          </a:xfrm>
          <a:prstGeom prst="rect">
            <a:avLst/>
          </a:prstGeom>
        </p:spPr>
      </p:pic>
      <p:grpSp>
        <p:nvGrpSpPr>
          <p:cNvPr id="9" name="Grupo 8">
            <a:extLst>
              <a:ext uri="{FF2B5EF4-FFF2-40B4-BE49-F238E27FC236}">
                <a16:creationId xmlns:a16="http://schemas.microsoft.com/office/drawing/2014/main" id="{B4531BE1-1EAF-233C-8A9F-F3B04E9052D1}"/>
              </a:ext>
            </a:extLst>
          </p:cNvPr>
          <p:cNvGrpSpPr/>
          <p:nvPr/>
        </p:nvGrpSpPr>
        <p:grpSpPr>
          <a:xfrm>
            <a:off x="10591800" y="1543050"/>
            <a:ext cx="800100" cy="707886"/>
            <a:chOff x="10591800" y="1543050"/>
            <a:chExt cx="800100" cy="707886"/>
          </a:xfrm>
        </p:grpSpPr>
        <p:sp>
          <p:nvSpPr>
            <p:cNvPr id="10" name="Rectángulo 9">
              <a:extLst>
                <a:ext uri="{FF2B5EF4-FFF2-40B4-BE49-F238E27FC236}">
                  <a16:creationId xmlns:a16="http://schemas.microsoft.com/office/drawing/2014/main" id="{327E1F03-2CE9-8072-CA1B-C91F899EC22F}"/>
                </a:ext>
              </a:extLst>
            </p:cNvPr>
            <p:cNvSpPr/>
            <p:nvPr/>
          </p:nvSpPr>
          <p:spPr>
            <a:xfrm>
              <a:off x="10591800" y="1543050"/>
              <a:ext cx="800100" cy="707886"/>
            </a:xfrm>
            <a:prstGeom prst="rect">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1" name="Elipse 10">
              <a:extLst>
                <a:ext uri="{FF2B5EF4-FFF2-40B4-BE49-F238E27FC236}">
                  <a16:creationId xmlns:a16="http://schemas.microsoft.com/office/drawing/2014/main" id="{AFF4E59F-3C8A-AFCE-2907-9DA1A17B5DF0}"/>
                </a:ext>
              </a:extLst>
            </p:cNvPr>
            <p:cNvSpPr/>
            <p:nvPr/>
          </p:nvSpPr>
          <p:spPr>
            <a:xfrm flipV="1">
              <a:off x="10741267" y="1622441"/>
              <a:ext cx="231533" cy="2315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A5DF2660-1584-E7E6-0BD9-E9B04AF31393}"/>
                </a:ext>
              </a:extLst>
            </p:cNvPr>
            <p:cNvSpPr/>
            <p:nvPr/>
          </p:nvSpPr>
          <p:spPr>
            <a:xfrm flipV="1">
              <a:off x="10741267" y="1923840"/>
              <a:ext cx="237325" cy="2373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C0EF0F2E-77A8-5A47-5D93-4F7773C76837}"/>
                </a:ext>
              </a:extLst>
            </p:cNvPr>
            <p:cNvSpPr txBox="1"/>
            <p:nvPr/>
          </p:nvSpPr>
          <p:spPr>
            <a:xfrm>
              <a:off x="10971286" y="1543050"/>
              <a:ext cx="420614" cy="707886"/>
            </a:xfrm>
            <a:prstGeom prst="rect">
              <a:avLst/>
            </a:prstGeom>
            <a:noFill/>
          </p:spPr>
          <p:txBody>
            <a:bodyPr wrap="square" rtlCol="0">
              <a:spAutoFit/>
            </a:bodyPr>
            <a:lstStyle/>
            <a:p>
              <a:r>
                <a:rPr lang="es-ES" sz="2000" dirty="0"/>
                <a:t>0 </a:t>
              </a:r>
            </a:p>
            <a:p>
              <a:r>
                <a:rPr lang="es-ES" sz="2000" dirty="0"/>
                <a:t>1</a:t>
              </a:r>
            </a:p>
          </p:txBody>
        </p:sp>
      </p:grpSp>
      <p:sp>
        <p:nvSpPr>
          <p:cNvPr id="14" name="Content Placeholder 2">
            <a:extLst>
              <a:ext uri="{FF2B5EF4-FFF2-40B4-BE49-F238E27FC236}">
                <a16:creationId xmlns:a16="http://schemas.microsoft.com/office/drawing/2014/main" id="{E29F96B7-C70B-84D2-F0C0-F28F6E3F1588}"/>
              </a:ext>
            </a:extLst>
          </p:cNvPr>
          <p:cNvSpPr txBox="1">
            <a:spLocks/>
          </p:cNvSpPr>
          <p:nvPr/>
        </p:nvSpPr>
        <p:spPr>
          <a:xfrm>
            <a:off x="514350" y="5347514"/>
            <a:ext cx="11324622" cy="84524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t>For the </a:t>
            </a:r>
            <a:r>
              <a:rPr lang="en-US" sz="1800" b="1" dirty="0">
                <a:solidFill>
                  <a:schemeClr val="accent6"/>
                </a:solidFill>
              </a:rPr>
              <a:t>KSC LC 39A </a:t>
            </a:r>
            <a:r>
              <a:rPr lang="en-US" sz="1800" dirty="0"/>
              <a:t>landing site the success rate is very high for payload masses less than 5000 and greater than 7000</a:t>
            </a:r>
          </a:p>
          <a:p>
            <a:pPr>
              <a:lnSpc>
                <a:spcPct val="100000"/>
              </a:lnSpc>
              <a:spcBef>
                <a:spcPts val="600"/>
              </a:spcBef>
            </a:pPr>
            <a:r>
              <a:rPr lang="en-US" sz="1800" dirty="0"/>
              <a:t>For </a:t>
            </a:r>
            <a:r>
              <a:rPr lang="en-US" sz="1800" b="1" dirty="0">
                <a:solidFill>
                  <a:schemeClr val="accent6"/>
                </a:solidFill>
              </a:rPr>
              <a:t>VAFB SLC 4E </a:t>
            </a:r>
            <a:r>
              <a:rPr lang="en-US" sz="1800" dirty="0"/>
              <a:t>the success rate is higher for payload masses between 1000 and 9000</a:t>
            </a:r>
          </a:p>
          <a:p>
            <a:pPr>
              <a:lnSpc>
                <a:spcPct val="100000"/>
              </a:lnSpc>
              <a:spcBef>
                <a:spcPts val="600"/>
              </a:spcBef>
            </a:pPr>
            <a:r>
              <a:rPr lang="en-US" sz="1800" dirty="0"/>
              <a:t>For </a:t>
            </a:r>
            <a:r>
              <a:rPr lang="en-US" sz="1800" b="1" dirty="0">
                <a:solidFill>
                  <a:schemeClr val="accent6"/>
                </a:solidFill>
              </a:rPr>
              <a:t>CCAFS SLC 40</a:t>
            </a:r>
            <a:r>
              <a:rPr lang="en-US" sz="1800" dirty="0"/>
              <a:t> there is no clear relationship between payload mass and landing success at that site</a:t>
            </a:r>
            <a:endParaRPr lang="en-US" sz="5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D8C225E7-ADE1-D439-1FE8-774A8842B8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486380" y="1435379"/>
            <a:ext cx="5935609" cy="4708246"/>
          </a:xfrm>
          <a:prstGeom prst="rect">
            <a:avLst/>
          </a:prstGeom>
        </p:spPr>
      </p:pic>
      <p:sp>
        <p:nvSpPr>
          <p:cNvPr id="7" name="Content Placeholder 2">
            <a:extLst>
              <a:ext uri="{FF2B5EF4-FFF2-40B4-BE49-F238E27FC236}">
                <a16:creationId xmlns:a16="http://schemas.microsoft.com/office/drawing/2014/main" id="{32E43D63-C6D2-1429-8592-14CECB4ECF5A}"/>
              </a:ext>
            </a:extLst>
          </p:cNvPr>
          <p:cNvSpPr txBox="1">
            <a:spLocks/>
          </p:cNvSpPr>
          <p:nvPr/>
        </p:nvSpPr>
        <p:spPr>
          <a:xfrm>
            <a:off x="895350" y="1870888"/>
            <a:ext cx="4676775" cy="34821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endParaRPr lang="en-US" sz="1800" dirty="0"/>
          </a:p>
          <a:p>
            <a:pPr>
              <a:lnSpc>
                <a:spcPct val="100000"/>
              </a:lnSpc>
              <a:spcBef>
                <a:spcPts val="600"/>
              </a:spcBef>
            </a:pPr>
            <a:r>
              <a:rPr lang="en-US" sz="2400" dirty="0"/>
              <a:t>The orbit types </a:t>
            </a:r>
            <a:r>
              <a:rPr lang="en-US" sz="2400" b="1" dirty="0">
                <a:solidFill>
                  <a:schemeClr val="accent6"/>
                </a:solidFill>
              </a:rPr>
              <a:t>ES-L1</a:t>
            </a:r>
            <a:r>
              <a:rPr lang="en-US" sz="2400" b="1" dirty="0"/>
              <a:t>,</a:t>
            </a:r>
            <a:r>
              <a:rPr lang="en-US" sz="2400" b="1" dirty="0">
                <a:solidFill>
                  <a:schemeClr val="accent6"/>
                </a:solidFill>
              </a:rPr>
              <a:t> GEO</a:t>
            </a:r>
            <a:r>
              <a:rPr lang="en-US" sz="2400" b="1" dirty="0"/>
              <a:t>,</a:t>
            </a:r>
            <a:r>
              <a:rPr lang="en-US" sz="2400" b="1" dirty="0">
                <a:solidFill>
                  <a:schemeClr val="accent6"/>
                </a:solidFill>
              </a:rPr>
              <a:t> HEO</a:t>
            </a:r>
            <a:r>
              <a:rPr lang="en-US" sz="2400" b="1" dirty="0"/>
              <a:t>, </a:t>
            </a:r>
            <a:r>
              <a:rPr lang="en-US" sz="2400" b="1" dirty="0">
                <a:solidFill>
                  <a:schemeClr val="accent6"/>
                </a:solidFill>
              </a:rPr>
              <a:t>SSO </a:t>
            </a:r>
            <a:r>
              <a:rPr lang="en-US" sz="2400" dirty="0"/>
              <a:t>are the ones with the </a:t>
            </a:r>
            <a:r>
              <a:rPr lang="en-US" sz="2400" u="sng" dirty="0"/>
              <a:t>highest</a:t>
            </a:r>
            <a:r>
              <a:rPr lang="en-US" sz="2400" dirty="0"/>
              <a:t> success rate</a:t>
            </a:r>
          </a:p>
          <a:p>
            <a:pPr>
              <a:lnSpc>
                <a:spcPct val="100000"/>
              </a:lnSpc>
              <a:spcBef>
                <a:spcPts val="600"/>
              </a:spcBef>
            </a:pPr>
            <a:r>
              <a:rPr lang="en-US" sz="2400" b="1" dirty="0">
                <a:solidFill>
                  <a:schemeClr val="accent6"/>
                </a:solidFill>
              </a:rPr>
              <a:t>GTO</a:t>
            </a:r>
            <a:r>
              <a:rPr lang="en-US" sz="2400" dirty="0"/>
              <a:t>, </a:t>
            </a:r>
            <a:r>
              <a:rPr lang="en-US" sz="2400" b="1" dirty="0">
                <a:solidFill>
                  <a:schemeClr val="accent6"/>
                </a:solidFill>
              </a:rPr>
              <a:t>ISS</a:t>
            </a:r>
            <a:r>
              <a:rPr lang="en-US" sz="2400" dirty="0"/>
              <a:t>, </a:t>
            </a:r>
            <a:r>
              <a:rPr lang="en-US" sz="2400" b="1" dirty="0">
                <a:solidFill>
                  <a:schemeClr val="accent6"/>
                </a:solidFill>
              </a:rPr>
              <a:t>LEO</a:t>
            </a:r>
            <a:r>
              <a:rPr lang="en-US" sz="2400" dirty="0"/>
              <a:t> , </a:t>
            </a:r>
            <a:r>
              <a:rPr lang="en-US" sz="2400" b="1" dirty="0">
                <a:solidFill>
                  <a:schemeClr val="accent6"/>
                </a:solidFill>
              </a:rPr>
              <a:t>MEO</a:t>
            </a:r>
            <a:r>
              <a:rPr lang="en-US" sz="2400" dirty="0"/>
              <a:t>, </a:t>
            </a:r>
            <a:r>
              <a:rPr lang="en-US" sz="2400" b="1" dirty="0">
                <a:solidFill>
                  <a:schemeClr val="accent6"/>
                </a:solidFill>
              </a:rPr>
              <a:t>PO</a:t>
            </a:r>
            <a:r>
              <a:rPr lang="en-US" sz="2400" dirty="0"/>
              <a:t> and </a:t>
            </a:r>
            <a:r>
              <a:rPr lang="en-US" sz="2400" b="1" dirty="0">
                <a:solidFill>
                  <a:schemeClr val="accent6"/>
                </a:solidFill>
              </a:rPr>
              <a:t>VLEO</a:t>
            </a:r>
            <a:r>
              <a:rPr lang="en-US" sz="2400" dirty="0"/>
              <a:t> have an </a:t>
            </a:r>
            <a:r>
              <a:rPr lang="en-US" sz="2400" u="sng" dirty="0"/>
              <a:t>average</a:t>
            </a:r>
            <a:r>
              <a:rPr lang="en-US" sz="2400" dirty="0"/>
              <a:t> success rate</a:t>
            </a:r>
          </a:p>
          <a:p>
            <a:pPr>
              <a:lnSpc>
                <a:spcPct val="100000"/>
              </a:lnSpc>
              <a:spcBef>
                <a:spcPts val="600"/>
              </a:spcBef>
            </a:pPr>
            <a:r>
              <a:rPr lang="en-US" sz="2400" b="1" dirty="0">
                <a:solidFill>
                  <a:schemeClr val="accent6"/>
                </a:solidFill>
              </a:rPr>
              <a:t>SO</a:t>
            </a:r>
            <a:r>
              <a:rPr lang="en-US" sz="2400" dirty="0"/>
              <a:t> has a </a:t>
            </a:r>
            <a:r>
              <a:rPr lang="en-US" sz="2400" u="sng" dirty="0"/>
              <a:t>zero</a:t>
            </a:r>
            <a:r>
              <a:rPr lang="en-US" sz="2400" dirty="0"/>
              <a:t> success rate</a:t>
            </a:r>
            <a:endParaRPr lang="en-US" sz="7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6C64517E-E396-9E6F-0A6D-C3FCFFA077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65581" y="1277683"/>
            <a:ext cx="9370132" cy="3483585"/>
          </a:xfrm>
          <a:prstGeom prst="rect">
            <a:avLst/>
          </a:prstGeom>
        </p:spPr>
      </p:pic>
      <p:grpSp>
        <p:nvGrpSpPr>
          <p:cNvPr id="7" name="Grupo 6">
            <a:extLst>
              <a:ext uri="{FF2B5EF4-FFF2-40B4-BE49-F238E27FC236}">
                <a16:creationId xmlns:a16="http://schemas.microsoft.com/office/drawing/2014/main" id="{B66DE904-040D-5287-E568-750903F69A78}"/>
              </a:ext>
            </a:extLst>
          </p:cNvPr>
          <p:cNvGrpSpPr/>
          <p:nvPr/>
        </p:nvGrpSpPr>
        <p:grpSpPr>
          <a:xfrm>
            <a:off x="10591800" y="1543050"/>
            <a:ext cx="800100" cy="707886"/>
            <a:chOff x="10591800" y="1543050"/>
            <a:chExt cx="800100" cy="707886"/>
          </a:xfrm>
        </p:grpSpPr>
        <p:sp>
          <p:nvSpPr>
            <p:cNvPr id="8" name="Rectángulo 7">
              <a:extLst>
                <a:ext uri="{FF2B5EF4-FFF2-40B4-BE49-F238E27FC236}">
                  <a16:creationId xmlns:a16="http://schemas.microsoft.com/office/drawing/2014/main" id="{8E0156AB-1D4A-1C83-3FFE-33FABBB8AA8B}"/>
                </a:ext>
              </a:extLst>
            </p:cNvPr>
            <p:cNvSpPr/>
            <p:nvPr/>
          </p:nvSpPr>
          <p:spPr>
            <a:xfrm>
              <a:off x="10591800" y="1543050"/>
              <a:ext cx="800100" cy="707886"/>
            </a:xfrm>
            <a:prstGeom prst="rect">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9" name="Elipse 8">
              <a:extLst>
                <a:ext uri="{FF2B5EF4-FFF2-40B4-BE49-F238E27FC236}">
                  <a16:creationId xmlns:a16="http://schemas.microsoft.com/office/drawing/2014/main" id="{32FC77B2-E4DB-036F-7557-D500571ECCFB}"/>
                </a:ext>
              </a:extLst>
            </p:cNvPr>
            <p:cNvSpPr/>
            <p:nvPr/>
          </p:nvSpPr>
          <p:spPr>
            <a:xfrm flipV="1">
              <a:off x="10741267" y="1622441"/>
              <a:ext cx="231533" cy="2315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1CFDA1FA-7DD3-7DBA-5378-AEDFC312B886}"/>
                </a:ext>
              </a:extLst>
            </p:cNvPr>
            <p:cNvSpPr/>
            <p:nvPr/>
          </p:nvSpPr>
          <p:spPr>
            <a:xfrm flipV="1">
              <a:off x="10741267" y="1923840"/>
              <a:ext cx="237325" cy="2373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0DFD5C8-295E-661F-7471-D120E77418E0}"/>
                </a:ext>
              </a:extLst>
            </p:cNvPr>
            <p:cNvSpPr txBox="1"/>
            <p:nvPr/>
          </p:nvSpPr>
          <p:spPr>
            <a:xfrm>
              <a:off x="10971286" y="1543050"/>
              <a:ext cx="420614" cy="707886"/>
            </a:xfrm>
            <a:prstGeom prst="rect">
              <a:avLst/>
            </a:prstGeom>
            <a:noFill/>
          </p:spPr>
          <p:txBody>
            <a:bodyPr wrap="square" rtlCol="0">
              <a:spAutoFit/>
            </a:bodyPr>
            <a:lstStyle/>
            <a:p>
              <a:r>
                <a:rPr lang="es-ES" sz="2000" dirty="0"/>
                <a:t>0 </a:t>
              </a:r>
            </a:p>
            <a:p>
              <a:r>
                <a:rPr lang="es-ES" sz="2000" dirty="0"/>
                <a:t>1</a:t>
              </a:r>
            </a:p>
          </p:txBody>
        </p:sp>
      </p:grpSp>
      <p:sp>
        <p:nvSpPr>
          <p:cNvPr id="12" name="Content Placeholder 2">
            <a:extLst>
              <a:ext uri="{FF2B5EF4-FFF2-40B4-BE49-F238E27FC236}">
                <a16:creationId xmlns:a16="http://schemas.microsoft.com/office/drawing/2014/main" id="{D10EB22F-9BD1-2370-E91A-0252C6A190FE}"/>
              </a:ext>
            </a:extLst>
          </p:cNvPr>
          <p:cNvSpPr txBox="1">
            <a:spLocks/>
          </p:cNvSpPr>
          <p:nvPr/>
        </p:nvSpPr>
        <p:spPr>
          <a:xfrm>
            <a:off x="1453672" y="4761268"/>
            <a:ext cx="9519128" cy="20427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600" dirty="0">
                <a:latin typeface="Abadi" panose="020B0604020104020204" pitchFamily="34" charset="0"/>
              </a:rPr>
              <a:t>For the orbits </a:t>
            </a:r>
            <a:r>
              <a:rPr lang="en-US" sz="1600" b="1" dirty="0">
                <a:solidFill>
                  <a:schemeClr val="accent6"/>
                </a:solidFill>
                <a:latin typeface="Abadi" panose="020B0604020104020204" pitchFamily="34" charset="0"/>
              </a:rPr>
              <a:t>ES-L1, SSO y HEO </a:t>
            </a:r>
            <a:r>
              <a:rPr lang="en-US" sz="1600" dirty="0">
                <a:latin typeface="Abadi" panose="020B0604020104020204" pitchFamily="34" charset="0"/>
              </a:rPr>
              <a:t>independently of the Flight number la landing will be successful</a:t>
            </a:r>
          </a:p>
          <a:p>
            <a:pPr>
              <a:lnSpc>
                <a:spcPct val="100000"/>
              </a:lnSpc>
              <a:spcBef>
                <a:spcPts val="600"/>
              </a:spcBef>
            </a:pPr>
            <a:r>
              <a:rPr lang="en-US" sz="1600" dirty="0">
                <a:latin typeface="Abadi" panose="020B0604020104020204" pitchFamily="34" charset="0"/>
              </a:rPr>
              <a:t>For </a:t>
            </a:r>
            <a:r>
              <a:rPr lang="en-US" sz="1600" b="1" dirty="0">
                <a:solidFill>
                  <a:schemeClr val="accent6"/>
                </a:solidFill>
                <a:latin typeface="Abadi" panose="020B0604020104020204" pitchFamily="34" charset="0"/>
              </a:rPr>
              <a:t>LEO</a:t>
            </a:r>
            <a:r>
              <a:rPr lang="en-US" sz="1600" dirty="0">
                <a:latin typeface="Abadi" panose="020B0604020104020204" pitchFamily="34" charset="0"/>
              </a:rPr>
              <a:t> orbit the success landing will happen for flight numbers over 10 </a:t>
            </a:r>
          </a:p>
          <a:p>
            <a:pPr>
              <a:lnSpc>
                <a:spcPct val="100000"/>
              </a:lnSpc>
              <a:spcBef>
                <a:spcPts val="600"/>
              </a:spcBef>
            </a:pPr>
            <a:r>
              <a:rPr lang="en-US" sz="1600" dirty="0">
                <a:latin typeface="Abadi" panose="020B0604020104020204" pitchFamily="34" charset="0"/>
              </a:rPr>
              <a:t>For </a:t>
            </a:r>
            <a:r>
              <a:rPr lang="en-US" sz="1600" b="1" dirty="0">
                <a:solidFill>
                  <a:schemeClr val="accent6"/>
                </a:solidFill>
                <a:latin typeface="Abadi" panose="020B0604020104020204" pitchFamily="34" charset="0"/>
              </a:rPr>
              <a:t>ISS</a:t>
            </a:r>
            <a:r>
              <a:rPr lang="en-US" sz="1600" dirty="0">
                <a:latin typeface="Abadi" panose="020B0604020104020204" pitchFamily="34" charset="0"/>
              </a:rPr>
              <a:t> orbit the success landing will happen for flight numbers over 60</a:t>
            </a:r>
          </a:p>
          <a:p>
            <a:pPr>
              <a:lnSpc>
                <a:spcPct val="100000"/>
              </a:lnSpc>
              <a:spcBef>
                <a:spcPts val="600"/>
              </a:spcBef>
            </a:pPr>
            <a:r>
              <a:rPr lang="en-US" sz="1600" dirty="0">
                <a:latin typeface="Abadi" panose="020B0604020104020204" pitchFamily="34" charset="0"/>
              </a:rPr>
              <a:t>For </a:t>
            </a:r>
            <a:r>
              <a:rPr lang="en-US" sz="1600" b="1" dirty="0">
                <a:solidFill>
                  <a:schemeClr val="accent6"/>
                </a:solidFill>
                <a:latin typeface="Abadi" panose="020B0604020104020204" pitchFamily="34" charset="0"/>
              </a:rPr>
              <a:t>VLEO</a:t>
            </a:r>
            <a:r>
              <a:rPr lang="en-US" sz="1600" dirty="0">
                <a:latin typeface="Abadi" panose="020B0604020104020204" pitchFamily="34" charset="0"/>
              </a:rPr>
              <a:t> orbit the success landing will happen for flight numbers over 80</a:t>
            </a:r>
          </a:p>
          <a:p>
            <a:pPr>
              <a:lnSpc>
                <a:spcPct val="100000"/>
              </a:lnSpc>
              <a:spcBef>
                <a:spcPts val="600"/>
              </a:spcBef>
            </a:pPr>
            <a:r>
              <a:rPr lang="en-US" sz="1600" dirty="0">
                <a:latin typeface="Abadi" panose="020B0604020104020204" pitchFamily="34" charset="0"/>
              </a:rPr>
              <a:t>For the other ones there is not enough information or there is not a relationship between the orbit type, the flight number and the success of the operation. </a:t>
            </a:r>
          </a:p>
          <a:p>
            <a:pPr>
              <a:lnSpc>
                <a:spcPct val="100000"/>
              </a:lnSpc>
              <a:spcBef>
                <a:spcPts val="600"/>
              </a:spcBef>
            </a:pPr>
            <a:endParaRPr lang="en-US" sz="1800" b="1" dirty="0">
              <a:solidFill>
                <a:schemeClr val="accent6"/>
              </a:solidFill>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E9A3065E-2367-1AC0-9A46-D8E29640BAE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7538" y="1370110"/>
            <a:ext cx="9713986" cy="3638114"/>
          </a:xfrm>
          <a:prstGeom prst="rect">
            <a:avLst/>
          </a:prstGeom>
        </p:spPr>
      </p:pic>
      <p:grpSp>
        <p:nvGrpSpPr>
          <p:cNvPr id="7" name="Grupo 6">
            <a:extLst>
              <a:ext uri="{FF2B5EF4-FFF2-40B4-BE49-F238E27FC236}">
                <a16:creationId xmlns:a16="http://schemas.microsoft.com/office/drawing/2014/main" id="{4B66B7A1-2CEB-7EB0-4821-13B8B57C2505}"/>
              </a:ext>
            </a:extLst>
          </p:cNvPr>
          <p:cNvGrpSpPr/>
          <p:nvPr/>
        </p:nvGrpSpPr>
        <p:grpSpPr>
          <a:xfrm>
            <a:off x="10591800" y="1543050"/>
            <a:ext cx="800100" cy="707886"/>
            <a:chOff x="10591800" y="1543050"/>
            <a:chExt cx="800100" cy="707886"/>
          </a:xfrm>
        </p:grpSpPr>
        <p:sp>
          <p:nvSpPr>
            <p:cNvPr id="8" name="Rectángulo 7">
              <a:extLst>
                <a:ext uri="{FF2B5EF4-FFF2-40B4-BE49-F238E27FC236}">
                  <a16:creationId xmlns:a16="http://schemas.microsoft.com/office/drawing/2014/main" id="{AD42C6ED-B644-F32B-AD56-FBD06CAB942D}"/>
                </a:ext>
              </a:extLst>
            </p:cNvPr>
            <p:cNvSpPr/>
            <p:nvPr/>
          </p:nvSpPr>
          <p:spPr>
            <a:xfrm>
              <a:off x="10591800" y="1543050"/>
              <a:ext cx="800100" cy="707886"/>
            </a:xfrm>
            <a:prstGeom prst="rect">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9" name="Elipse 8">
              <a:extLst>
                <a:ext uri="{FF2B5EF4-FFF2-40B4-BE49-F238E27FC236}">
                  <a16:creationId xmlns:a16="http://schemas.microsoft.com/office/drawing/2014/main" id="{D2186FA4-2D8B-7485-10FF-972A26946200}"/>
                </a:ext>
              </a:extLst>
            </p:cNvPr>
            <p:cNvSpPr/>
            <p:nvPr/>
          </p:nvSpPr>
          <p:spPr>
            <a:xfrm flipV="1">
              <a:off x="10741267" y="1622441"/>
              <a:ext cx="231533" cy="23153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CECD230B-1C89-C747-EAED-81A838E33220}"/>
                </a:ext>
              </a:extLst>
            </p:cNvPr>
            <p:cNvSpPr/>
            <p:nvPr/>
          </p:nvSpPr>
          <p:spPr>
            <a:xfrm flipV="1">
              <a:off x="10741267" y="1923840"/>
              <a:ext cx="237325" cy="237325"/>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CC92FEAC-DCA5-206E-D6C7-7CE7A7D9B4E8}"/>
                </a:ext>
              </a:extLst>
            </p:cNvPr>
            <p:cNvSpPr txBox="1"/>
            <p:nvPr/>
          </p:nvSpPr>
          <p:spPr>
            <a:xfrm>
              <a:off x="10971286" y="1543050"/>
              <a:ext cx="420614" cy="707886"/>
            </a:xfrm>
            <a:prstGeom prst="rect">
              <a:avLst/>
            </a:prstGeom>
            <a:noFill/>
          </p:spPr>
          <p:txBody>
            <a:bodyPr wrap="square" rtlCol="0">
              <a:spAutoFit/>
            </a:bodyPr>
            <a:lstStyle/>
            <a:p>
              <a:r>
                <a:rPr lang="es-ES" sz="2000" dirty="0"/>
                <a:t>0 </a:t>
              </a:r>
            </a:p>
            <a:p>
              <a:r>
                <a:rPr lang="es-ES" sz="2000" dirty="0"/>
                <a:t>1</a:t>
              </a:r>
            </a:p>
          </p:txBody>
        </p:sp>
      </p:grpSp>
      <p:sp>
        <p:nvSpPr>
          <p:cNvPr id="12" name="Content Placeholder 2">
            <a:extLst>
              <a:ext uri="{FF2B5EF4-FFF2-40B4-BE49-F238E27FC236}">
                <a16:creationId xmlns:a16="http://schemas.microsoft.com/office/drawing/2014/main" id="{50EF5EBF-944B-406E-30B2-808DFE201360}"/>
              </a:ext>
            </a:extLst>
          </p:cNvPr>
          <p:cNvSpPr txBox="1">
            <a:spLocks/>
          </p:cNvSpPr>
          <p:nvPr/>
        </p:nvSpPr>
        <p:spPr>
          <a:xfrm>
            <a:off x="1410362" y="5008224"/>
            <a:ext cx="9560924" cy="17970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t>For </a:t>
            </a:r>
            <a:r>
              <a:rPr lang="en-US" sz="1800" b="1" dirty="0">
                <a:solidFill>
                  <a:schemeClr val="accent6"/>
                </a:solidFill>
              </a:rPr>
              <a:t>ES-L1</a:t>
            </a:r>
            <a:r>
              <a:rPr lang="en-US" sz="1800" dirty="0"/>
              <a:t>, </a:t>
            </a:r>
            <a:r>
              <a:rPr lang="en-US" sz="1800" b="1" dirty="0">
                <a:solidFill>
                  <a:schemeClr val="accent6"/>
                </a:solidFill>
              </a:rPr>
              <a:t>SSO</a:t>
            </a:r>
            <a:r>
              <a:rPr lang="en-US" sz="1800" dirty="0"/>
              <a:t>, and </a:t>
            </a:r>
            <a:r>
              <a:rPr lang="en-US" sz="1800" b="1" dirty="0">
                <a:solidFill>
                  <a:schemeClr val="accent6"/>
                </a:solidFill>
              </a:rPr>
              <a:t>HEO</a:t>
            </a:r>
            <a:r>
              <a:rPr lang="en-US" sz="1800" dirty="0"/>
              <a:t> the landing will be successful for every payload mass.</a:t>
            </a:r>
          </a:p>
          <a:p>
            <a:pPr>
              <a:lnSpc>
                <a:spcPct val="100000"/>
              </a:lnSpc>
              <a:spcBef>
                <a:spcPts val="600"/>
              </a:spcBef>
            </a:pPr>
            <a:r>
              <a:rPr lang="en-US" sz="1800" dirty="0">
                <a:solidFill>
                  <a:schemeClr val="accent3">
                    <a:lumMod val="25000"/>
                  </a:schemeClr>
                </a:solidFill>
                <a:latin typeface="Abadi" panose="020B0604020104020204" pitchFamily="34" charset="0"/>
              </a:rPr>
              <a:t>For </a:t>
            </a:r>
            <a:r>
              <a:rPr lang="en-US" sz="1800" b="1" dirty="0">
                <a:solidFill>
                  <a:schemeClr val="accent6"/>
                </a:solidFill>
                <a:latin typeface="Abadi" panose="020B0604020104020204" pitchFamily="34" charset="0"/>
              </a:rPr>
              <a:t>LEO</a:t>
            </a:r>
            <a:r>
              <a:rPr lang="en-US" sz="1800" dirty="0">
                <a:solidFill>
                  <a:schemeClr val="accent3">
                    <a:lumMod val="25000"/>
                  </a:schemeClr>
                </a:solidFill>
                <a:latin typeface="Abadi" panose="020B0604020104020204" pitchFamily="34" charset="0"/>
              </a:rPr>
              <a:t> the landing will be successful when the payload mass is over 1000</a:t>
            </a:r>
          </a:p>
          <a:p>
            <a:pPr>
              <a:lnSpc>
                <a:spcPct val="100000"/>
              </a:lnSpc>
              <a:spcBef>
                <a:spcPts val="600"/>
              </a:spcBef>
            </a:pPr>
            <a:r>
              <a:rPr lang="en-US" sz="1800" dirty="0">
                <a:solidFill>
                  <a:schemeClr val="accent3">
                    <a:lumMod val="25000"/>
                  </a:schemeClr>
                </a:solidFill>
                <a:latin typeface="Abadi" panose="020B0604020104020204" pitchFamily="34" charset="0"/>
              </a:rPr>
              <a:t>For </a:t>
            </a:r>
            <a:r>
              <a:rPr lang="en-US" sz="1800" b="1" dirty="0">
                <a:solidFill>
                  <a:schemeClr val="accent6"/>
                </a:solidFill>
                <a:latin typeface="Abadi" panose="020B0604020104020204" pitchFamily="34" charset="0"/>
              </a:rPr>
              <a:t>ISS</a:t>
            </a:r>
            <a:r>
              <a:rPr lang="en-US" sz="1800" dirty="0">
                <a:solidFill>
                  <a:schemeClr val="accent3">
                    <a:lumMod val="25000"/>
                  </a:schemeClr>
                </a:solidFill>
                <a:latin typeface="Abadi" panose="020B0604020104020204" pitchFamily="34" charset="0"/>
              </a:rPr>
              <a:t> the landing will be successful when the payload mass is over 5000</a:t>
            </a:r>
          </a:p>
          <a:p>
            <a:pPr>
              <a:lnSpc>
                <a:spcPct val="100000"/>
              </a:lnSpc>
              <a:spcBef>
                <a:spcPts val="600"/>
              </a:spcBef>
            </a:pPr>
            <a:r>
              <a:rPr lang="en-US" sz="1800" dirty="0"/>
              <a:t>For the other ones there is not enough information or there is not a relationship between the orbit type, the payload mass and the success of the operation. </a:t>
            </a:r>
          </a:p>
          <a:p>
            <a:pPr>
              <a:lnSpc>
                <a:spcPct val="100000"/>
              </a:lnSpc>
              <a:spcBef>
                <a:spcPts val="600"/>
              </a:spcBef>
            </a:pPr>
            <a:endParaRPr lang="en-US" sz="1800" dirty="0">
              <a:solidFill>
                <a:schemeClr val="accent3">
                  <a:lumMod val="25000"/>
                </a:schemeClr>
              </a:solidFill>
              <a:latin typeface="Abadi" panose="020B0604020104020204" pitchFamily="34" charset="0"/>
            </a:endParaRPr>
          </a:p>
          <a:p>
            <a:pPr>
              <a:lnSpc>
                <a:spcPct val="100000"/>
              </a:lnSpc>
              <a:spcBef>
                <a:spcPts val="600"/>
              </a:spcBef>
            </a:pPr>
            <a:endParaRPr lang="en-US" sz="1800" dirty="0">
              <a:solidFill>
                <a:schemeClr val="accent3">
                  <a:lumMod val="25000"/>
                </a:schemeClr>
              </a:solidFill>
              <a:latin typeface="Abadi" panose="020B0604020104020204" pitchFamily="34" charset="0"/>
            </a:endParaRPr>
          </a:p>
          <a:p>
            <a:pPr>
              <a:lnSpc>
                <a:spcPct val="100000"/>
              </a:lnSpc>
              <a:spcBef>
                <a:spcPts val="600"/>
              </a:spcBef>
            </a:pPr>
            <a:endParaRPr lang="en-US" sz="5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49C48A8A-89B9-9113-46C4-D3F7FB79487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67386" y="1395128"/>
            <a:ext cx="6420516" cy="4843747"/>
          </a:xfrm>
          <a:prstGeom prst="rect">
            <a:avLst/>
          </a:prstGeom>
        </p:spPr>
      </p:pic>
      <p:sp>
        <p:nvSpPr>
          <p:cNvPr id="7" name="Content Placeholder 2">
            <a:extLst>
              <a:ext uri="{FF2B5EF4-FFF2-40B4-BE49-F238E27FC236}">
                <a16:creationId xmlns:a16="http://schemas.microsoft.com/office/drawing/2014/main" id="{BD669178-06BF-3FE0-6192-3337EF437A87}"/>
              </a:ext>
            </a:extLst>
          </p:cNvPr>
          <p:cNvSpPr txBox="1">
            <a:spLocks/>
          </p:cNvSpPr>
          <p:nvPr/>
        </p:nvSpPr>
        <p:spPr>
          <a:xfrm>
            <a:off x="912886" y="2151687"/>
            <a:ext cx="3554339" cy="25546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400" dirty="0">
                <a:solidFill>
                  <a:schemeClr val="accent3">
                    <a:lumMod val="25000"/>
                  </a:schemeClr>
                </a:solidFill>
                <a:latin typeface="Abadi" panose="020B0604020104020204" pitchFamily="34" charset="0"/>
              </a:rPr>
              <a:t>Over the years the success rate has been increasing. </a:t>
            </a:r>
          </a:p>
          <a:p>
            <a:pPr>
              <a:lnSpc>
                <a:spcPct val="100000"/>
              </a:lnSpc>
              <a:spcBef>
                <a:spcPts val="600"/>
              </a:spcBef>
            </a:pPr>
            <a:endParaRPr lang="en-US" sz="2400" dirty="0">
              <a:solidFill>
                <a:schemeClr val="accent3">
                  <a:lumMod val="25000"/>
                </a:schemeClr>
              </a:solidFill>
              <a:latin typeface="Abadi" panose="020B0604020104020204" pitchFamily="34" charset="0"/>
            </a:endParaRPr>
          </a:p>
          <a:p>
            <a:pPr>
              <a:lnSpc>
                <a:spcPct val="100000"/>
              </a:lnSpc>
              <a:spcBef>
                <a:spcPts val="600"/>
              </a:spcBef>
            </a:pPr>
            <a:r>
              <a:rPr lang="en-US" sz="2400" dirty="0">
                <a:solidFill>
                  <a:schemeClr val="accent3">
                    <a:lumMod val="25000"/>
                  </a:schemeClr>
                </a:solidFill>
                <a:latin typeface="Abadi" panose="020B0604020104020204" pitchFamily="34" charset="0"/>
              </a:rPr>
              <a:t>Currently it is approximately around </a:t>
            </a:r>
            <a:r>
              <a:rPr lang="en-US" sz="2400" dirty="0">
                <a:solidFill>
                  <a:schemeClr val="accent2"/>
                </a:solidFill>
                <a:latin typeface="Abadi" panose="020B0604020104020204" pitchFamily="34" charset="0"/>
              </a:rPr>
              <a:t>80%</a:t>
            </a:r>
            <a:r>
              <a:rPr lang="en-US" sz="2400" dirty="0">
                <a:solidFill>
                  <a:schemeClr val="accent3">
                    <a:lumMod val="25000"/>
                  </a:schemeClr>
                </a:solidFill>
                <a:latin typeface="Abadi" panose="020B0604020104020204" pitchFamily="34" charset="0"/>
              </a:rPr>
              <a:t> of success rate.</a:t>
            </a:r>
          </a:p>
          <a:p>
            <a:pPr>
              <a:lnSpc>
                <a:spcPct val="100000"/>
              </a:lnSpc>
              <a:spcBef>
                <a:spcPts val="600"/>
              </a:spcBef>
            </a:pPr>
            <a:endParaRPr lang="en-US" sz="5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8447F764-201F-26DB-84B2-E495589DFA01}"/>
              </a:ext>
            </a:extLst>
          </p:cNvPr>
          <p:cNvPicPr>
            <a:picLocks noChangeAspect="1"/>
          </p:cNvPicPr>
          <p:nvPr/>
        </p:nvPicPr>
        <p:blipFill>
          <a:blip r:embed="rId3"/>
          <a:stretch>
            <a:fillRect/>
          </a:stretch>
        </p:blipFill>
        <p:spPr>
          <a:xfrm>
            <a:off x="4601897" y="2925584"/>
            <a:ext cx="2235539" cy="3305175"/>
          </a:xfrm>
          <a:prstGeom prst="rect">
            <a:avLst/>
          </a:prstGeom>
          <a:ln>
            <a:noFill/>
          </a:ln>
          <a:effectLst>
            <a:outerShdw blurRad="292100" dist="139700" dir="2700000" algn="tl" rotWithShape="0">
              <a:srgbClr val="333333">
                <a:alpha val="65000"/>
              </a:srgbClr>
            </a:outerShdw>
          </a:effectLst>
        </p:spPr>
      </p:pic>
      <p:sp>
        <p:nvSpPr>
          <p:cNvPr id="7" name="Rectángulo 6">
            <a:extLst>
              <a:ext uri="{FF2B5EF4-FFF2-40B4-BE49-F238E27FC236}">
                <a16:creationId xmlns:a16="http://schemas.microsoft.com/office/drawing/2014/main" id="{3F031FED-9E90-E88B-1D1F-BC4F01B54D1A}"/>
              </a:ext>
            </a:extLst>
          </p:cNvPr>
          <p:cNvSpPr/>
          <p:nvPr/>
        </p:nvSpPr>
        <p:spPr>
          <a:xfrm>
            <a:off x="770011" y="1476374"/>
            <a:ext cx="6343650" cy="409575"/>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Lucida Console" panose="020B0609040504020204" pitchFamily="49" charset="0"/>
              </a:rPr>
              <a:t>SELECT DISTINCT </a:t>
            </a:r>
            <a:r>
              <a:rPr lang="en-US" dirty="0" err="1">
                <a:solidFill>
                  <a:schemeClr val="tx1"/>
                </a:solidFill>
                <a:latin typeface="Lucida Console" panose="020B0609040504020204" pitchFamily="49" charset="0"/>
              </a:rPr>
              <a:t>Launch_Site</a:t>
            </a:r>
            <a:r>
              <a:rPr lang="en-US" dirty="0">
                <a:solidFill>
                  <a:schemeClr val="tx1"/>
                </a:solidFill>
                <a:latin typeface="Lucida Console" panose="020B0609040504020204" pitchFamily="49" charset="0"/>
              </a:rPr>
              <a:t> </a:t>
            </a:r>
            <a:r>
              <a:rPr lang="en-US" b="1" dirty="0">
                <a:solidFill>
                  <a:srgbClr val="00B050"/>
                </a:solidFill>
                <a:latin typeface="Lucida Console" panose="020B0609040504020204" pitchFamily="49" charset="0"/>
              </a:rPr>
              <a:t>FROM</a:t>
            </a:r>
            <a:r>
              <a:rPr lang="en-US" dirty="0">
                <a:solidFill>
                  <a:schemeClr val="tx1"/>
                </a:solidFill>
                <a:latin typeface="Lucida Console" panose="020B0609040504020204" pitchFamily="49" charset="0"/>
              </a:rPr>
              <a:t> SPACEXTABLE</a:t>
            </a:r>
            <a:endParaRPr lang="es-ES" dirty="0">
              <a:solidFill>
                <a:schemeClr val="tx1"/>
              </a:solidFill>
              <a:latin typeface="Lucida Console" panose="020B0609040504020204" pitchFamily="49" charset="0"/>
            </a:endParaRPr>
          </a:p>
        </p:txBody>
      </p:sp>
      <p:sp>
        <p:nvSpPr>
          <p:cNvPr id="8" name="Content Placeholder 2">
            <a:extLst>
              <a:ext uri="{FF2B5EF4-FFF2-40B4-BE49-F238E27FC236}">
                <a16:creationId xmlns:a16="http://schemas.microsoft.com/office/drawing/2014/main" id="{A10C4B40-DF71-7B84-6ECE-F8CE195F1266}"/>
              </a:ext>
            </a:extLst>
          </p:cNvPr>
          <p:cNvSpPr txBox="1">
            <a:spLocks/>
          </p:cNvSpPr>
          <p:nvPr/>
        </p:nvSpPr>
        <p:spPr>
          <a:xfrm>
            <a:off x="988483" y="2266435"/>
            <a:ext cx="4859867" cy="6591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400" dirty="0">
                <a:solidFill>
                  <a:schemeClr val="accent3">
                    <a:lumMod val="25000"/>
                  </a:schemeClr>
                </a:solidFill>
                <a:latin typeface="Abadi" panose="020B0604020104020204" pitchFamily="34" charset="0"/>
              </a:rPr>
              <a:t>There are </a:t>
            </a:r>
            <a:r>
              <a:rPr lang="en-US" sz="2400" b="1" dirty="0">
                <a:solidFill>
                  <a:schemeClr val="accent4">
                    <a:lumMod val="75000"/>
                  </a:schemeClr>
                </a:solidFill>
                <a:latin typeface="Abadi" panose="020B0604020104020204" pitchFamily="34" charset="0"/>
              </a:rPr>
              <a:t>4 different </a:t>
            </a:r>
            <a:r>
              <a:rPr lang="en-US" sz="2400" dirty="0" err="1">
                <a:solidFill>
                  <a:schemeClr val="accent3">
                    <a:lumMod val="25000"/>
                  </a:schemeClr>
                </a:solidFill>
                <a:latin typeface="Abadi" panose="020B0604020104020204" pitchFamily="34" charset="0"/>
              </a:rPr>
              <a:t>lauch</a:t>
            </a:r>
            <a:r>
              <a:rPr lang="en-US" sz="2400" dirty="0">
                <a:solidFill>
                  <a:schemeClr val="accent3">
                    <a:lumMod val="25000"/>
                  </a:schemeClr>
                </a:solidFill>
                <a:latin typeface="Abadi" panose="020B0604020104020204" pitchFamily="34" charset="0"/>
              </a:rPr>
              <a:t> sites:</a:t>
            </a:r>
            <a:endParaRPr lang="en-US" sz="2000" dirty="0">
              <a:solidFill>
                <a:schemeClr val="accent3">
                  <a:lumMod val="25000"/>
                </a:schemeClr>
              </a:solidFill>
              <a:latin typeface="Abadi" panose="020B0604020104020204" pitchFamily="34" charset="0"/>
            </a:endParaRPr>
          </a:p>
          <a:p>
            <a:pPr>
              <a:lnSpc>
                <a:spcPct val="100000"/>
              </a:lnSpc>
              <a:spcBef>
                <a:spcPts val="600"/>
              </a:spcBef>
            </a:pPr>
            <a:endParaRPr lang="en-US" sz="5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4995EE72-9634-27F7-37DA-C0C2175DB2F8}"/>
              </a:ext>
            </a:extLst>
          </p:cNvPr>
          <p:cNvPicPr>
            <a:picLocks noChangeAspect="1"/>
          </p:cNvPicPr>
          <p:nvPr/>
        </p:nvPicPr>
        <p:blipFill>
          <a:blip r:embed="rId3"/>
          <a:stretch>
            <a:fillRect/>
          </a:stretch>
        </p:blipFill>
        <p:spPr>
          <a:xfrm>
            <a:off x="3586042" y="2409577"/>
            <a:ext cx="1724266" cy="3543795"/>
          </a:xfrm>
          <a:prstGeom prst="rect">
            <a:avLst/>
          </a:prstGeom>
          <a:ln>
            <a:noFill/>
          </a:ln>
          <a:effectLst>
            <a:outerShdw blurRad="292100" dist="139700" dir="2700000" algn="tl" rotWithShape="0">
              <a:srgbClr val="333333">
                <a:alpha val="65000"/>
              </a:srgbClr>
            </a:outerShdw>
          </a:effectLst>
        </p:spPr>
      </p:pic>
      <p:sp>
        <p:nvSpPr>
          <p:cNvPr id="7" name="Rectángulo 6">
            <a:extLst>
              <a:ext uri="{FF2B5EF4-FFF2-40B4-BE49-F238E27FC236}">
                <a16:creationId xmlns:a16="http://schemas.microsoft.com/office/drawing/2014/main" id="{43EEA4C6-88BD-5BC2-DC2B-C785F6F16683}"/>
              </a:ext>
            </a:extLst>
          </p:cNvPr>
          <p:cNvSpPr/>
          <p:nvPr/>
        </p:nvSpPr>
        <p:spPr>
          <a:xfrm>
            <a:off x="842841" y="1476374"/>
            <a:ext cx="10442769" cy="409575"/>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Lucida Console" panose="020B0609040504020204" pitchFamily="49" charset="0"/>
              </a:rPr>
              <a:t>SELECT </a:t>
            </a:r>
            <a:r>
              <a:rPr lang="en-US" dirty="0" err="1">
                <a:solidFill>
                  <a:schemeClr val="tx1"/>
                </a:solidFill>
                <a:latin typeface="Lucida Console" panose="020B0609040504020204" pitchFamily="49" charset="0"/>
              </a:rPr>
              <a:t>Launch_Site</a:t>
            </a:r>
            <a:r>
              <a:rPr lang="en-US" dirty="0">
                <a:solidFill>
                  <a:schemeClr val="tx1"/>
                </a:solidFill>
                <a:latin typeface="Lucida Console" panose="020B0609040504020204" pitchFamily="49" charset="0"/>
              </a:rPr>
              <a:t> </a:t>
            </a:r>
            <a:r>
              <a:rPr lang="en-US" dirty="0">
                <a:solidFill>
                  <a:srgbClr val="00B050"/>
                </a:solidFill>
                <a:latin typeface="Lucida Console" panose="020B0609040504020204" pitchFamily="49" charset="0"/>
              </a:rPr>
              <a:t>FROM </a:t>
            </a:r>
            <a:r>
              <a:rPr lang="en-US" dirty="0">
                <a:solidFill>
                  <a:schemeClr val="tx1"/>
                </a:solidFill>
                <a:latin typeface="Lucida Console" panose="020B0609040504020204" pitchFamily="49" charset="0"/>
              </a:rPr>
              <a:t>SPACEXTABLE</a:t>
            </a:r>
            <a:r>
              <a:rPr lang="en-US" dirty="0">
                <a:solidFill>
                  <a:srgbClr val="00B050"/>
                </a:solidFill>
                <a:latin typeface="Lucida Console" panose="020B0609040504020204" pitchFamily="49" charset="0"/>
              </a:rPr>
              <a:t> WHERE </a:t>
            </a:r>
            <a:r>
              <a:rPr lang="en-US" dirty="0" err="1">
                <a:solidFill>
                  <a:schemeClr val="tx1"/>
                </a:solidFill>
                <a:latin typeface="Lucida Console" panose="020B0609040504020204" pitchFamily="49" charset="0"/>
              </a:rPr>
              <a:t>Launch_Site</a:t>
            </a:r>
            <a:r>
              <a:rPr lang="en-US" dirty="0">
                <a:solidFill>
                  <a:schemeClr val="tx1"/>
                </a:solidFill>
                <a:latin typeface="Lucida Console" panose="020B0609040504020204" pitchFamily="49" charset="0"/>
              </a:rPr>
              <a:t> </a:t>
            </a:r>
            <a:r>
              <a:rPr lang="en-US" dirty="0">
                <a:solidFill>
                  <a:srgbClr val="00B050"/>
                </a:solidFill>
                <a:latin typeface="Lucida Console" panose="020B0609040504020204" pitchFamily="49" charset="0"/>
              </a:rPr>
              <a:t>LIKE </a:t>
            </a:r>
            <a:r>
              <a:rPr lang="en-US" dirty="0">
                <a:solidFill>
                  <a:schemeClr val="accent2"/>
                </a:solidFill>
                <a:latin typeface="Lucida Console" panose="020B0609040504020204" pitchFamily="49" charset="0"/>
              </a:rPr>
              <a:t>'CCA%' </a:t>
            </a:r>
            <a:r>
              <a:rPr lang="en-US" dirty="0">
                <a:solidFill>
                  <a:srgbClr val="00B050"/>
                </a:solidFill>
                <a:latin typeface="Lucida Console" panose="020B0609040504020204" pitchFamily="49" charset="0"/>
              </a:rPr>
              <a:t>LIMIT 5</a:t>
            </a:r>
            <a:endParaRPr lang="es-ES" dirty="0">
              <a:solidFill>
                <a:schemeClr val="tx1"/>
              </a:solidFill>
              <a:latin typeface="Lucida Console" panose="020B0609040504020204" pitchFamily="49" charset="0"/>
            </a:endParaRPr>
          </a:p>
        </p:txBody>
      </p:sp>
      <p:sp>
        <p:nvSpPr>
          <p:cNvPr id="8" name="Content Placeholder 2">
            <a:extLst>
              <a:ext uri="{FF2B5EF4-FFF2-40B4-BE49-F238E27FC236}">
                <a16:creationId xmlns:a16="http://schemas.microsoft.com/office/drawing/2014/main" id="{2DD1507B-2B64-AFA5-5530-6CB9AAE8301D}"/>
              </a:ext>
            </a:extLst>
          </p:cNvPr>
          <p:cNvSpPr txBox="1">
            <a:spLocks/>
          </p:cNvSpPr>
          <p:nvPr/>
        </p:nvSpPr>
        <p:spPr>
          <a:xfrm>
            <a:off x="5870802" y="3331836"/>
            <a:ext cx="4031795" cy="14020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400" dirty="0">
                <a:solidFill>
                  <a:schemeClr val="accent3">
                    <a:lumMod val="25000"/>
                  </a:schemeClr>
                </a:solidFill>
                <a:latin typeface="Abadi" panose="020B0604020104020204" pitchFamily="34" charset="0"/>
              </a:rPr>
              <a:t>The first 5 </a:t>
            </a:r>
            <a:r>
              <a:rPr lang="en-US" sz="2400" dirty="0" err="1">
                <a:solidFill>
                  <a:schemeClr val="accent3">
                    <a:lumMod val="25000"/>
                  </a:schemeClr>
                </a:solidFill>
                <a:latin typeface="Abadi" panose="020B0604020104020204" pitchFamily="34" charset="0"/>
              </a:rPr>
              <a:t>lauch</a:t>
            </a:r>
            <a:r>
              <a:rPr lang="en-US" sz="2400" dirty="0">
                <a:solidFill>
                  <a:schemeClr val="accent3">
                    <a:lumMod val="25000"/>
                  </a:schemeClr>
                </a:solidFill>
                <a:latin typeface="Abadi" panose="020B0604020104020204" pitchFamily="34" charset="0"/>
              </a:rPr>
              <a:t> sites beginning with ‘CCA’ are all of the type </a:t>
            </a:r>
            <a:r>
              <a:rPr lang="en-US" sz="2400" dirty="0">
                <a:solidFill>
                  <a:schemeClr val="accent4">
                    <a:lumMod val="75000"/>
                  </a:schemeClr>
                </a:solidFill>
                <a:latin typeface="Abadi" panose="020B0604020104020204" pitchFamily="34" charset="0"/>
              </a:rPr>
              <a:t>CCAFS LC-40</a:t>
            </a:r>
            <a:endParaRPr lang="en-US" sz="2000" dirty="0">
              <a:solidFill>
                <a:schemeClr val="accent4">
                  <a:lumMod val="75000"/>
                </a:schemeClr>
              </a:solidFill>
              <a:latin typeface="Abadi" panose="020B0604020104020204" pitchFamily="34" charset="0"/>
            </a:endParaRPr>
          </a:p>
          <a:p>
            <a:pPr>
              <a:lnSpc>
                <a:spcPct val="100000"/>
              </a:lnSpc>
              <a:spcBef>
                <a:spcPts val="600"/>
              </a:spcBef>
            </a:pPr>
            <a:endParaRPr lang="en-US" sz="5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9D11E5B3-E498-CD3A-8DCE-3DACA53A22F1}"/>
              </a:ext>
            </a:extLst>
          </p:cNvPr>
          <p:cNvPicPr>
            <a:picLocks noChangeAspect="1"/>
          </p:cNvPicPr>
          <p:nvPr/>
        </p:nvPicPr>
        <p:blipFill>
          <a:blip r:embed="rId3"/>
          <a:stretch>
            <a:fillRect/>
          </a:stretch>
        </p:blipFill>
        <p:spPr>
          <a:xfrm>
            <a:off x="1684411" y="3331836"/>
            <a:ext cx="3677163" cy="1209844"/>
          </a:xfrm>
          <a:prstGeom prst="rect">
            <a:avLst/>
          </a:prstGeom>
          <a:ln>
            <a:noFill/>
          </a:ln>
          <a:effectLst>
            <a:outerShdw blurRad="292100" dist="139700" dir="2700000" algn="tl" rotWithShape="0">
              <a:srgbClr val="333333">
                <a:alpha val="65000"/>
              </a:srgbClr>
            </a:outerShdw>
          </a:effectLst>
        </p:spPr>
      </p:pic>
      <p:sp>
        <p:nvSpPr>
          <p:cNvPr id="7" name="Rectángulo 6">
            <a:extLst>
              <a:ext uri="{FF2B5EF4-FFF2-40B4-BE49-F238E27FC236}">
                <a16:creationId xmlns:a16="http://schemas.microsoft.com/office/drawing/2014/main" id="{25176AC5-6D6C-FEFE-4901-0D4A692122E2}"/>
              </a:ext>
            </a:extLst>
          </p:cNvPr>
          <p:cNvSpPr/>
          <p:nvPr/>
        </p:nvSpPr>
        <p:spPr>
          <a:xfrm>
            <a:off x="748470" y="1476374"/>
            <a:ext cx="10695060" cy="409575"/>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Lucida Console" panose="020B0609040504020204" pitchFamily="49" charset="0"/>
              </a:rPr>
              <a:t>SELECT </a:t>
            </a:r>
            <a:r>
              <a:rPr lang="en-US" dirty="0">
                <a:solidFill>
                  <a:schemeClr val="tx1"/>
                </a:solidFill>
                <a:latin typeface="Lucida Console" panose="020B0609040504020204" pitchFamily="49" charset="0"/>
              </a:rPr>
              <a:t>SUM(PAYLOAD_MASS__KG_) </a:t>
            </a:r>
            <a:r>
              <a:rPr lang="en-US" dirty="0">
                <a:solidFill>
                  <a:srgbClr val="00B050"/>
                </a:solidFill>
                <a:latin typeface="Lucida Console" panose="020B0609040504020204" pitchFamily="49" charset="0"/>
              </a:rPr>
              <a:t>FROM </a:t>
            </a:r>
            <a:r>
              <a:rPr lang="en-US" dirty="0">
                <a:solidFill>
                  <a:schemeClr val="tx1"/>
                </a:solidFill>
                <a:latin typeface="Lucida Console" panose="020B0609040504020204" pitchFamily="49" charset="0"/>
              </a:rPr>
              <a:t>SPACEXTABLE</a:t>
            </a:r>
            <a:r>
              <a:rPr lang="en-US" dirty="0">
                <a:solidFill>
                  <a:srgbClr val="00B050"/>
                </a:solidFill>
                <a:latin typeface="Lucida Console" panose="020B0609040504020204" pitchFamily="49" charset="0"/>
              </a:rPr>
              <a:t> WHERE </a:t>
            </a:r>
            <a:r>
              <a:rPr lang="en-US" dirty="0">
                <a:solidFill>
                  <a:schemeClr val="tx1"/>
                </a:solidFill>
                <a:latin typeface="Lucida Console" panose="020B0609040504020204" pitchFamily="49" charset="0"/>
              </a:rPr>
              <a:t>Customer = </a:t>
            </a:r>
            <a:r>
              <a:rPr lang="en-US" dirty="0">
                <a:solidFill>
                  <a:schemeClr val="accent2"/>
                </a:solidFill>
                <a:latin typeface="Lucida Console" panose="020B0609040504020204" pitchFamily="49" charset="0"/>
              </a:rPr>
              <a:t>‘NASA (CRS)'</a:t>
            </a:r>
            <a:endParaRPr lang="es-ES" dirty="0">
              <a:solidFill>
                <a:schemeClr val="tx1"/>
              </a:solidFill>
              <a:latin typeface="Lucida Console" panose="020B0609040504020204" pitchFamily="49" charset="0"/>
            </a:endParaRPr>
          </a:p>
        </p:txBody>
      </p:sp>
      <p:sp>
        <p:nvSpPr>
          <p:cNvPr id="8" name="Content Placeholder 2">
            <a:extLst>
              <a:ext uri="{FF2B5EF4-FFF2-40B4-BE49-F238E27FC236}">
                <a16:creationId xmlns:a16="http://schemas.microsoft.com/office/drawing/2014/main" id="{6EA53247-EB75-F3FD-01C5-D1E201A236C9}"/>
              </a:ext>
            </a:extLst>
          </p:cNvPr>
          <p:cNvSpPr txBox="1">
            <a:spLocks/>
          </p:cNvSpPr>
          <p:nvPr/>
        </p:nvSpPr>
        <p:spPr>
          <a:xfrm>
            <a:off x="5794602" y="3309952"/>
            <a:ext cx="4031795" cy="14020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400" dirty="0">
                <a:solidFill>
                  <a:schemeClr val="accent3">
                    <a:lumMod val="25000"/>
                  </a:schemeClr>
                </a:solidFill>
                <a:latin typeface="Abadi" panose="020B0604020104020204" pitchFamily="34" charset="0"/>
              </a:rPr>
              <a:t>The total payload mass carried by boosters launched by NASA (CRS) is </a:t>
            </a:r>
            <a:r>
              <a:rPr lang="en-US" sz="2400" dirty="0">
                <a:solidFill>
                  <a:schemeClr val="accent4">
                    <a:lumMod val="75000"/>
                  </a:schemeClr>
                </a:solidFill>
                <a:latin typeface="Abadi" panose="020B0604020104020204" pitchFamily="34" charset="0"/>
              </a:rPr>
              <a:t>45596 kg</a:t>
            </a:r>
            <a:endParaRPr lang="en-US" sz="500" dirty="0">
              <a:solidFill>
                <a:schemeClr val="accent4">
                  <a:lumMod val="7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ectángulo 1">
            <a:extLst>
              <a:ext uri="{FF2B5EF4-FFF2-40B4-BE49-F238E27FC236}">
                <a16:creationId xmlns:a16="http://schemas.microsoft.com/office/drawing/2014/main" id="{EB8FD502-EA11-A29D-6E50-0EA6019B34A7}"/>
              </a:ext>
            </a:extLst>
          </p:cNvPr>
          <p:cNvSpPr/>
          <p:nvPr/>
        </p:nvSpPr>
        <p:spPr>
          <a:xfrm>
            <a:off x="748470" y="1476374"/>
            <a:ext cx="10695060" cy="409575"/>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00B050"/>
                </a:solidFill>
                <a:latin typeface="Lucida Console" panose="020B0609040504020204" pitchFamily="49" charset="0"/>
              </a:rPr>
              <a:t>SELECT </a:t>
            </a:r>
            <a:r>
              <a:rPr lang="en-US" sz="1700" dirty="0">
                <a:solidFill>
                  <a:schemeClr val="tx1"/>
                </a:solidFill>
                <a:latin typeface="Lucida Console" panose="020B0609040504020204" pitchFamily="49" charset="0"/>
              </a:rPr>
              <a:t>AVG(PAYLOAD_MASS__KG_) </a:t>
            </a:r>
            <a:r>
              <a:rPr lang="en-US" sz="1700" dirty="0">
                <a:solidFill>
                  <a:srgbClr val="00B050"/>
                </a:solidFill>
                <a:latin typeface="Lucida Console" panose="020B0609040504020204" pitchFamily="49" charset="0"/>
              </a:rPr>
              <a:t>FROM </a:t>
            </a:r>
            <a:r>
              <a:rPr lang="en-US" sz="1700" dirty="0">
                <a:solidFill>
                  <a:schemeClr val="tx1"/>
                </a:solidFill>
                <a:latin typeface="Lucida Console" panose="020B0609040504020204" pitchFamily="49" charset="0"/>
              </a:rPr>
              <a:t>SPACEXTABLE</a:t>
            </a:r>
            <a:r>
              <a:rPr lang="en-US" sz="1700" dirty="0">
                <a:solidFill>
                  <a:srgbClr val="00B050"/>
                </a:solidFill>
                <a:latin typeface="Lucida Console" panose="020B0609040504020204" pitchFamily="49" charset="0"/>
              </a:rPr>
              <a:t> WHERE </a:t>
            </a:r>
            <a:r>
              <a:rPr lang="en-US" sz="1700" dirty="0" err="1">
                <a:solidFill>
                  <a:schemeClr val="tx1"/>
                </a:solidFill>
                <a:latin typeface="Lucida Console" panose="020B0609040504020204" pitchFamily="49" charset="0"/>
              </a:rPr>
              <a:t>Booster_Version</a:t>
            </a:r>
            <a:r>
              <a:rPr lang="en-US" sz="1700" dirty="0">
                <a:solidFill>
                  <a:schemeClr val="tx1"/>
                </a:solidFill>
                <a:latin typeface="Lucida Console" panose="020B0609040504020204" pitchFamily="49" charset="0"/>
              </a:rPr>
              <a:t> = </a:t>
            </a:r>
            <a:r>
              <a:rPr lang="en-US" sz="1700" dirty="0">
                <a:solidFill>
                  <a:schemeClr val="accent2"/>
                </a:solidFill>
                <a:latin typeface="Lucida Console" panose="020B0609040504020204" pitchFamily="49" charset="0"/>
              </a:rPr>
              <a:t>‘F9 v1.1'</a:t>
            </a:r>
            <a:endParaRPr lang="es-ES" sz="1700" dirty="0">
              <a:solidFill>
                <a:schemeClr val="tx1"/>
              </a:solidFill>
              <a:latin typeface="Lucida Console" panose="020B0609040504020204" pitchFamily="49" charset="0"/>
            </a:endParaRPr>
          </a:p>
        </p:txBody>
      </p:sp>
      <p:pic>
        <p:nvPicPr>
          <p:cNvPr id="7" name="Imagen 6">
            <a:extLst>
              <a:ext uri="{FF2B5EF4-FFF2-40B4-BE49-F238E27FC236}">
                <a16:creationId xmlns:a16="http://schemas.microsoft.com/office/drawing/2014/main" id="{B4DCE55A-C3A2-F86E-57E8-DDBF0BBDF1E1}"/>
              </a:ext>
            </a:extLst>
          </p:cNvPr>
          <p:cNvPicPr>
            <a:picLocks noChangeAspect="1"/>
          </p:cNvPicPr>
          <p:nvPr/>
        </p:nvPicPr>
        <p:blipFill>
          <a:blip r:embed="rId3"/>
          <a:stretch>
            <a:fillRect/>
          </a:stretch>
        </p:blipFill>
        <p:spPr>
          <a:xfrm>
            <a:off x="1598686" y="3207811"/>
            <a:ext cx="3496163" cy="1133633"/>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6CB69172-F384-4181-FE58-46F58427648D}"/>
              </a:ext>
            </a:extLst>
          </p:cNvPr>
          <p:cNvSpPr txBox="1">
            <a:spLocks/>
          </p:cNvSpPr>
          <p:nvPr/>
        </p:nvSpPr>
        <p:spPr>
          <a:xfrm>
            <a:off x="5632677" y="3203063"/>
            <a:ext cx="4031795" cy="14020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400" dirty="0">
                <a:solidFill>
                  <a:schemeClr val="accent3">
                    <a:lumMod val="25000"/>
                  </a:schemeClr>
                </a:solidFill>
                <a:latin typeface="Abadi" panose="020B0604020104020204" pitchFamily="34" charset="0"/>
              </a:rPr>
              <a:t>The </a:t>
            </a:r>
            <a:r>
              <a:rPr lang="en-US" sz="2400" dirty="0" err="1">
                <a:solidFill>
                  <a:schemeClr val="accent3">
                    <a:lumMod val="25000"/>
                  </a:schemeClr>
                </a:solidFill>
                <a:latin typeface="Abadi" panose="020B0604020104020204" pitchFamily="34" charset="0"/>
              </a:rPr>
              <a:t>avarage</a:t>
            </a:r>
            <a:r>
              <a:rPr lang="en-US" sz="2400" dirty="0">
                <a:solidFill>
                  <a:schemeClr val="accent3">
                    <a:lumMod val="25000"/>
                  </a:schemeClr>
                </a:solidFill>
                <a:latin typeface="Abadi" panose="020B0604020104020204" pitchFamily="34" charset="0"/>
              </a:rPr>
              <a:t> payload mass carried by booster version F9 v1.1 is </a:t>
            </a:r>
            <a:r>
              <a:rPr lang="en-US" sz="2400" dirty="0">
                <a:solidFill>
                  <a:schemeClr val="accent4">
                    <a:lumMod val="75000"/>
                  </a:schemeClr>
                </a:solidFill>
                <a:latin typeface="Abadi" panose="020B0604020104020204" pitchFamily="34" charset="0"/>
              </a:rPr>
              <a:t>2928.4 kg</a:t>
            </a:r>
            <a:endParaRPr lang="en-US" sz="500" dirty="0">
              <a:solidFill>
                <a:schemeClr val="accent4">
                  <a:lumMod val="7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6925391-2EB1-A08B-602E-DFBF14412188}"/>
              </a:ext>
            </a:extLst>
          </p:cNvPr>
          <p:cNvSpPr/>
          <p:nvPr/>
        </p:nvSpPr>
        <p:spPr>
          <a:xfrm>
            <a:off x="7194700" y="1798061"/>
            <a:ext cx="4676171" cy="42275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798062"/>
            <a:ext cx="6299147" cy="462914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Data Preprocessing</a:t>
            </a:r>
            <a:r>
              <a:rPr lang="en-US" sz="2200" dirty="0">
                <a:solidFill>
                  <a:schemeClr val="accent3">
                    <a:lumMod val="25000"/>
                  </a:schemeClr>
                </a:solidFill>
                <a:latin typeface="Abadi" panose="020B0604020104020204" pitchFamily="34" charset="0"/>
              </a:rPr>
              <a:t>: We started by analyzing the SpaceX launch dataset, including features such as launch sites, payloads, booster versions, and landing outcomes. Data was cleaned, standardized, and split into training and test sets for model evaluation.</a:t>
            </a:r>
          </a:p>
          <a:p>
            <a:pPr>
              <a:lnSpc>
                <a:spcPct val="100000"/>
              </a:lnSpc>
              <a:spcBef>
                <a:spcPts val="1400"/>
              </a:spcBef>
            </a:pPr>
            <a:r>
              <a:rPr lang="en-US" sz="2200" b="1" dirty="0">
                <a:solidFill>
                  <a:schemeClr val="accent3">
                    <a:lumMod val="25000"/>
                  </a:schemeClr>
                </a:solidFill>
                <a:latin typeface="Abadi" panose="020B0604020104020204" pitchFamily="34" charset="0"/>
              </a:rPr>
              <a:t>Exploratory Data Analysis (EDA): </a:t>
            </a:r>
            <a:r>
              <a:rPr lang="en-US" sz="2200" dirty="0">
                <a:solidFill>
                  <a:schemeClr val="accent3">
                    <a:lumMod val="25000"/>
                  </a:schemeClr>
                </a:solidFill>
                <a:latin typeface="Abadi" panose="020B0604020104020204" pitchFamily="34" charset="0"/>
              </a:rPr>
              <a:t>We explored correlations between different features and the success rate of rocket landings, visualizing data with pie charts, scatter plots, and confusion matrices to understand underlying patterns.</a:t>
            </a:r>
          </a:p>
          <a:p>
            <a:pPr>
              <a:lnSpc>
                <a:spcPct val="100000"/>
              </a:lnSpc>
              <a:spcBef>
                <a:spcPts val="1400"/>
              </a:spcBef>
            </a:pPr>
            <a:r>
              <a:rPr lang="en-US" sz="2200" b="1" dirty="0">
                <a:solidFill>
                  <a:schemeClr val="accent3">
                    <a:lumMod val="25000"/>
                  </a:schemeClr>
                </a:solidFill>
                <a:latin typeface="Abadi" panose="020B0604020104020204" pitchFamily="34" charset="0"/>
              </a:rPr>
              <a:t>Model Development:</a:t>
            </a:r>
            <a:r>
              <a:rPr lang="en-US" sz="2200" dirty="0">
                <a:solidFill>
                  <a:schemeClr val="accent3">
                    <a:lumMod val="25000"/>
                  </a:schemeClr>
                </a:solidFill>
                <a:latin typeface="Abadi" panose="020B0604020104020204" pitchFamily="34" charset="0"/>
              </a:rPr>
              <a:t> We developed and compared multiple machine learning models, including:</a:t>
            </a:r>
          </a:p>
          <a:p>
            <a:pPr lvl="1">
              <a:lnSpc>
                <a:spcPct val="100000"/>
              </a:lnSpc>
              <a:spcBef>
                <a:spcPts val="6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600"/>
              </a:spcBef>
            </a:pPr>
            <a:r>
              <a:rPr lang="en-US" sz="1800" dirty="0">
                <a:solidFill>
                  <a:schemeClr val="accent3">
                    <a:lumMod val="25000"/>
                  </a:schemeClr>
                </a:solidFill>
                <a:latin typeface="Abadi" panose="020B0604020104020204" pitchFamily="34" charset="0"/>
              </a:rPr>
              <a:t>Support Vector Machine (SVM)</a:t>
            </a:r>
          </a:p>
          <a:p>
            <a:pPr lvl="1">
              <a:lnSpc>
                <a:spcPct val="100000"/>
              </a:lnSpc>
              <a:spcBef>
                <a:spcPts val="600"/>
              </a:spcBef>
            </a:pPr>
            <a:r>
              <a:rPr lang="en-US" sz="1800" dirty="0">
                <a:solidFill>
                  <a:schemeClr val="accent3">
                    <a:lumMod val="25000"/>
                  </a:schemeClr>
                </a:solidFill>
                <a:latin typeface="Abadi" panose="020B0604020104020204" pitchFamily="34" charset="0"/>
              </a:rPr>
              <a:t>Decision Trees</a:t>
            </a:r>
          </a:p>
          <a:p>
            <a:pPr lvl="1">
              <a:lnSpc>
                <a:spcPct val="100000"/>
              </a:lnSpc>
              <a:spcBef>
                <a:spcPts val="600"/>
              </a:spcBef>
            </a:pPr>
            <a:r>
              <a:rPr lang="en-US" sz="1800" dirty="0">
                <a:solidFill>
                  <a:schemeClr val="accent3">
                    <a:lumMod val="25000"/>
                  </a:schemeClr>
                </a:solidFill>
                <a:latin typeface="Abadi" panose="020B0604020104020204" pitchFamily="34" charset="0"/>
              </a:rPr>
              <a:t>K-Nearest Neighbors (KNN)</a:t>
            </a:r>
          </a:p>
          <a:p>
            <a:pPr>
              <a:lnSpc>
                <a:spcPct val="100000"/>
              </a:lnSpc>
              <a:spcBef>
                <a:spcPts val="1400"/>
              </a:spcBef>
            </a:pPr>
            <a:r>
              <a:rPr lang="en-US" sz="2200" b="1" dirty="0">
                <a:solidFill>
                  <a:schemeClr val="accent3">
                    <a:lumMod val="25000"/>
                  </a:schemeClr>
                </a:solidFill>
                <a:latin typeface="Abadi" panose="020B0604020104020204" pitchFamily="34" charset="0"/>
              </a:rPr>
              <a:t>Hyperparameter Tuning</a:t>
            </a:r>
            <a:r>
              <a:rPr lang="en-US" sz="2200" dirty="0">
                <a:solidFill>
                  <a:schemeClr val="accent3">
                    <a:lumMod val="25000"/>
                  </a:schemeClr>
                </a:solidFill>
                <a:latin typeface="Abadi" panose="020B0604020104020204" pitchFamily="34" charset="0"/>
              </a:rPr>
              <a:t>: Grid search was used to find the best hyperparameters for each model, improving prediction accuracy.</a:t>
            </a:r>
          </a:p>
          <a:p>
            <a:pPr>
              <a:lnSpc>
                <a:spcPct val="100000"/>
              </a:lnSpc>
              <a:spcBef>
                <a:spcPts val="1400"/>
              </a:spcBef>
            </a:pPr>
            <a:r>
              <a:rPr lang="en-US" sz="2200" b="1" dirty="0">
                <a:solidFill>
                  <a:schemeClr val="accent3">
                    <a:lumMod val="25000"/>
                  </a:schemeClr>
                </a:solidFill>
                <a:latin typeface="Abadi" panose="020B0604020104020204" pitchFamily="34" charset="0"/>
              </a:rPr>
              <a:t>Model Evaluation</a:t>
            </a:r>
            <a:r>
              <a:rPr lang="en-US" sz="2200" dirty="0">
                <a:solidFill>
                  <a:schemeClr val="accent3">
                    <a:lumMod val="25000"/>
                  </a:schemeClr>
                </a:solidFill>
                <a:latin typeface="Abadi" panose="020B0604020104020204" pitchFamily="34" charset="0"/>
              </a:rPr>
              <a:t>: The models were evaluated on their test data using accuracy metrics, confusion matrices, and model performance comparison.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uadroTexto 1">
            <a:extLst>
              <a:ext uri="{FF2B5EF4-FFF2-40B4-BE49-F238E27FC236}">
                <a16:creationId xmlns:a16="http://schemas.microsoft.com/office/drawing/2014/main" id="{25C9F782-1E48-EFFE-7C96-D3449D2FBA1D}"/>
              </a:ext>
            </a:extLst>
          </p:cNvPr>
          <p:cNvSpPr txBox="1"/>
          <p:nvPr/>
        </p:nvSpPr>
        <p:spPr>
          <a:xfrm>
            <a:off x="2516084" y="1367175"/>
            <a:ext cx="2243695" cy="4308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kumimoji="0" lang="en-US" sz="2200" b="1" i="0" u="none" strike="noStrike" kern="1200" cap="none" spc="0" normalizeH="0" baseline="0" noProof="0" dirty="0">
                <a:ln>
                  <a:noFill/>
                </a:ln>
                <a:solidFill>
                  <a:schemeClr val="tx1"/>
                </a:solidFill>
                <a:effectLst/>
                <a:uLnTx/>
                <a:uFillTx/>
                <a:latin typeface="Abadi" panose="020B0604020104020204" pitchFamily="34" charset="0"/>
                <a:ea typeface="+mn-ea"/>
                <a:cs typeface="+mn-cs"/>
              </a:rPr>
              <a:t>Methodologies</a:t>
            </a:r>
            <a:endParaRPr lang="es-ES" b="1" dirty="0">
              <a:solidFill>
                <a:schemeClr val="tx1"/>
              </a:solidFill>
            </a:endParaRPr>
          </a:p>
        </p:txBody>
      </p:sp>
      <p:sp>
        <p:nvSpPr>
          <p:cNvPr id="3" name="CuadroTexto 2">
            <a:extLst>
              <a:ext uri="{FF2B5EF4-FFF2-40B4-BE49-F238E27FC236}">
                <a16:creationId xmlns:a16="http://schemas.microsoft.com/office/drawing/2014/main" id="{1A9F7E5B-0CC5-398C-7680-E7640B22193D}"/>
              </a:ext>
            </a:extLst>
          </p:cNvPr>
          <p:cNvSpPr txBox="1"/>
          <p:nvPr/>
        </p:nvSpPr>
        <p:spPr>
          <a:xfrm>
            <a:off x="8336099" y="1367175"/>
            <a:ext cx="2243695" cy="4308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kumimoji="0" lang="en-US" sz="2200" b="1" i="0" u="none" strike="noStrike" kern="1200" cap="none" spc="0" normalizeH="0" baseline="0" noProof="0" dirty="0">
                <a:ln>
                  <a:noFill/>
                </a:ln>
                <a:solidFill>
                  <a:schemeClr val="tx1"/>
                </a:solidFill>
                <a:effectLst/>
                <a:uLnTx/>
                <a:uFillTx/>
                <a:latin typeface="Abadi" panose="020B0604020104020204" pitchFamily="34" charset="0"/>
                <a:ea typeface="+mn-ea"/>
                <a:cs typeface="+mn-cs"/>
              </a:rPr>
              <a:t>Results</a:t>
            </a:r>
            <a:endParaRPr lang="es-ES" b="1" dirty="0">
              <a:solidFill>
                <a:schemeClr val="tx1"/>
              </a:solidFill>
            </a:endParaRPr>
          </a:p>
        </p:txBody>
      </p:sp>
      <p:sp>
        <p:nvSpPr>
          <p:cNvPr id="6" name="Content Placeholder 2">
            <a:extLst>
              <a:ext uri="{FF2B5EF4-FFF2-40B4-BE49-F238E27FC236}">
                <a16:creationId xmlns:a16="http://schemas.microsoft.com/office/drawing/2014/main" id="{0F442BB1-2BD1-9E4C-E797-C95FFF6EAC6F}"/>
              </a:ext>
            </a:extLst>
          </p:cNvPr>
          <p:cNvSpPr txBox="1">
            <a:spLocks/>
          </p:cNvSpPr>
          <p:nvPr/>
        </p:nvSpPr>
        <p:spPr>
          <a:xfrm>
            <a:off x="7194700" y="1798063"/>
            <a:ext cx="4526494" cy="462914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Best-Performing Models: The highest accuracy (83.33%) was achieved by Logistic Regression, SVM, and KNN. All of these models were highly effective in predicting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The confusion matrix indicated that while the models performed well overall, some false positives (incorrectly predicting landings) and false negatives (missed landings) still occurred.</a:t>
            </a:r>
          </a:p>
          <a:p>
            <a:pPr>
              <a:lnSpc>
                <a:spcPct val="100000"/>
              </a:lnSpc>
              <a:spcBef>
                <a:spcPts val="1400"/>
              </a:spcBef>
            </a:pPr>
            <a:r>
              <a:rPr lang="en-US" sz="2200" dirty="0">
                <a:solidFill>
                  <a:schemeClr val="accent3">
                    <a:lumMod val="25000"/>
                  </a:schemeClr>
                </a:solidFill>
                <a:latin typeface="Abadi" panose="020B0604020104020204" pitchFamily="34" charset="0"/>
              </a:rPr>
              <a:t>Conclusions: Predicting the success of rocket landings is achievable with a high degree of accuracy using the tested models. The models provide valuable insights into how SpaceX can optimize landing predictions, potentially lowering costs by improving first-stage reusability.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Rectángulo 1">
            <a:extLst>
              <a:ext uri="{FF2B5EF4-FFF2-40B4-BE49-F238E27FC236}">
                <a16:creationId xmlns:a16="http://schemas.microsoft.com/office/drawing/2014/main" id="{09DF8DFA-697C-0994-FE5B-CCE2051BBB10}"/>
              </a:ext>
            </a:extLst>
          </p:cNvPr>
          <p:cNvSpPr/>
          <p:nvPr/>
        </p:nvSpPr>
        <p:spPr>
          <a:xfrm>
            <a:off x="748470" y="1476374"/>
            <a:ext cx="10695060" cy="409575"/>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rgbClr val="00B050"/>
                </a:solidFill>
                <a:latin typeface="Lucida Console" panose="020B0609040504020204" pitchFamily="49" charset="0"/>
              </a:rPr>
              <a:t>SELECT </a:t>
            </a:r>
            <a:r>
              <a:rPr lang="en-US" sz="1700" dirty="0">
                <a:solidFill>
                  <a:schemeClr val="tx1"/>
                </a:solidFill>
                <a:latin typeface="Lucida Console" panose="020B0609040504020204" pitchFamily="49" charset="0"/>
              </a:rPr>
              <a:t>MIN(Date) </a:t>
            </a:r>
            <a:r>
              <a:rPr lang="en-US" sz="1700" dirty="0">
                <a:solidFill>
                  <a:srgbClr val="00B050"/>
                </a:solidFill>
                <a:latin typeface="Lucida Console" panose="020B0609040504020204" pitchFamily="49" charset="0"/>
              </a:rPr>
              <a:t>FROM </a:t>
            </a:r>
            <a:r>
              <a:rPr lang="en-US" sz="1700" dirty="0">
                <a:solidFill>
                  <a:schemeClr val="tx1"/>
                </a:solidFill>
                <a:latin typeface="Lucida Console" panose="020B0609040504020204" pitchFamily="49" charset="0"/>
              </a:rPr>
              <a:t>SPACEXTABLE</a:t>
            </a:r>
            <a:r>
              <a:rPr lang="en-US" sz="1700" dirty="0">
                <a:solidFill>
                  <a:srgbClr val="00B050"/>
                </a:solidFill>
                <a:latin typeface="Lucida Console" panose="020B0609040504020204" pitchFamily="49" charset="0"/>
              </a:rPr>
              <a:t> WHERE </a:t>
            </a:r>
            <a:r>
              <a:rPr lang="en-US" sz="1700" dirty="0" err="1">
                <a:solidFill>
                  <a:schemeClr val="tx1"/>
                </a:solidFill>
                <a:latin typeface="Lucida Console" panose="020B0609040504020204" pitchFamily="49" charset="0"/>
              </a:rPr>
              <a:t>Landing_Outcome</a:t>
            </a:r>
            <a:r>
              <a:rPr lang="en-US" sz="1700" dirty="0">
                <a:solidFill>
                  <a:schemeClr val="tx1"/>
                </a:solidFill>
                <a:latin typeface="Lucida Console" panose="020B0609040504020204" pitchFamily="49" charset="0"/>
              </a:rPr>
              <a:t> = </a:t>
            </a:r>
            <a:r>
              <a:rPr lang="en-US" sz="1700" dirty="0">
                <a:solidFill>
                  <a:schemeClr val="accent2"/>
                </a:solidFill>
                <a:latin typeface="Lucida Console" panose="020B0609040504020204" pitchFamily="49" charset="0"/>
              </a:rPr>
              <a:t>‘Success (ground pad)'</a:t>
            </a:r>
            <a:endParaRPr lang="es-ES" sz="1700" dirty="0">
              <a:solidFill>
                <a:schemeClr val="tx1"/>
              </a:solidFill>
              <a:latin typeface="Lucida Console" panose="020B0609040504020204" pitchFamily="49" charset="0"/>
            </a:endParaRPr>
          </a:p>
        </p:txBody>
      </p:sp>
      <p:pic>
        <p:nvPicPr>
          <p:cNvPr id="7" name="Imagen 6">
            <a:extLst>
              <a:ext uri="{FF2B5EF4-FFF2-40B4-BE49-F238E27FC236}">
                <a16:creationId xmlns:a16="http://schemas.microsoft.com/office/drawing/2014/main" id="{50D05979-2024-FFAB-FFF5-2A5E0EDA2287}"/>
              </a:ext>
            </a:extLst>
          </p:cNvPr>
          <p:cNvPicPr>
            <a:picLocks noChangeAspect="1"/>
          </p:cNvPicPr>
          <p:nvPr/>
        </p:nvPicPr>
        <p:blipFill>
          <a:blip r:embed="rId3"/>
          <a:stretch>
            <a:fillRect/>
          </a:stretch>
        </p:blipFill>
        <p:spPr>
          <a:xfrm>
            <a:off x="2474986" y="3168196"/>
            <a:ext cx="1695687" cy="1047896"/>
          </a:xfrm>
          <a:prstGeom prst="rect">
            <a:avLst/>
          </a:prstGeom>
          <a:ln>
            <a:no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D26FD402-F896-DA0A-FE3C-5EF2A9777C3E}"/>
              </a:ext>
            </a:extLst>
          </p:cNvPr>
          <p:cNvSpPr txBox="1">
            <a:spLocks/>
          </p:cNvSpPr>
          <p:nvPr/>
        </p:nvSpPr>
        <p:spPr>
          <a:xfrm>
            <a:off x="4571089" y="3148526"/>
            <a:ext cx="6714522" cy="14020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400" dirty="0">
                <a:solidFill>
                  <a:schemeClr val="accent3">
                    <a:lumMod val="25000"/>
                  </a:schemeClr>
                </a:solidFill>
                <a:latin typeface="Abadi" panose="020B0604020104020204" pitchFamily="34" charset="0"/>
              </a:rPr>
              <a:t>The date when the first </a:t>
            </a:r>
            <a:r>
              <a:rPr lang="en-US" sz="2400" dirty="0" err="1">
                <a:solidFill>
                  <a:schemeClr val="accent3">
                    <a:lumMod val="25000"/>
                  </a:schemeClr>
                </a:solidFill>
                <a:latin typeface="Abadi" panose="020B0604020104020204" pitchFamily="34" charset="0"/>
              </a:rPr>
              <a:t>succesful</a:t>
            </a:r>
            <a:r>
              <a:rPr lang="en-US" sz="2400" dirty="0">
                <a:solidFill>
                  <a:schemeClr val="accent3">
                    <a:lumMod val="25000"/>
                  </a:schemeClr>
                </a:solidFill>
                <a:latin typeface="Abadi" panose="020B0604020104020204" pitchFamily="34" charset="0"/>
              </a:rPr>
              <a:t> landing outcome in ground pad was achieved was the </a:t>
            </a:r>
            <a:r>
              <a:rPr lang="en-US" sz="2400" dirty="0">
                <a:solidFill>
                  <a:schemeClr val="accent4">
                    <a:lumMod val="75000"/>
                  </a:schemeClr>
                </a:solidFill>
                <a:latin typeface="Abadi" panose="020B0604020104020204" pitchFamily="34" charset="0"/>
              </a:rPr>
              <a:t>22 of December of 2015</a:t>
            </a:r>
            <a:endParaRPr lang="en-US" sz="500" dirty="0">
              <a:solidFill>
                <a:schemeClr val="accent4">
                  <a:lumMod val="7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Rectángulo 1">
            <a:extLst>
              <a:ext uri="{FF2B5EF4-FFF2-40B4-BE49-F238E27FC236}">
                <a16:creationId xmlns:a16="http://schemas.microsoft.com/office/drawing/2014/main" id="{B03167FD-E521-0C86-AA9A-3C5FC79835A1}"/>
              </a:ext>
            </a:extLst>
          </p:cNvPr>
          <p:cNvSpPr/>
          <p:nvPr/>
        </p:nvSpPr>
        <p:spPr>
          <a:xfrm>
            <a:off x="748470" y="1476374"/>
            <a:ext cx="10695060" cy="714376"/>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00" dirty="0">
                <a:solidFill>
                  <a:srgbClr val="00B050"/>
                </a:solidFill>
                <a:latin typeface="Lucida Console" panose="020B0609040504020204" pitchFamily="49" charset="0"/>
              </a:rPr>
              <a:t>SELECT </a:t>
            </a:r>
            <a:r>
              <a:rPr lang="en-US" sz="1700" dirty="0" err="1">
                <a:solidFill>
                  <a:schemeClr val="tx1"/>
                </a:solidFill>
                <a:latin typeface="Lucida Console" panose="020B0609040504020204" pitchFamily="49" charset="0"/>
              </a:rPr>
              <a:t>Booster_Version</a:t>
            </a:r>
            <a:r>
              <a:rPr lang="en-US" sz="1700" dirty="0">
                <a:solidFill>
                  <a:schemeClr val="tx1"/>
                </a:solidFill>
                <a:latin typeface="Lucida Console" panose="020B0609040504020204" pitchFamily="49" charset="0"/>
              </a:rPr>
              <a:t> </a:t>
            </a:r>
            <a:r>
              <a:rPr lang="en-US" sz="1700" dirty="0">
                <a:solidFill>
                  <a:srgbClr val="00B050"/>
                </a:solidFill>
                <a:latin typeface="Lucida Console" panose="020B0609040504020204" pitchFamily="49" charset="0"/>
              </a:rPr>
              <a:t>FROM </a:t>
            </a:r>
            <a:r>
              <a:rPr lang="en-US" sz="1700" dirty="0">
                <a:solidFill>
                  <a:schemeClr val="tx1"/>
                </a:solidFill>
                <a:latin typeface="Lucida Console" panose="020B0609040504020204" pitchFamily="49" charset="0"/>
              </a:rPr>
              <a:t>SPACEXTABLE</a:t>
            </a:r>
            <a:r>
              <a:rPr lang="en-US" sz="1700" dirty="0">
                <a:solidFill>
                  <a:srgbClr val="00B050"/>
                </a:solidFill>
                <a:latin typeface="Lucida Console" panose="020B0609040504020204" pitchFamily="49" charset="0"/>
              </a:rPr>
              <a:t> WHERE </a:t>
            </a:r>
            <a:r>
              <a:rPr lang="en-US" sz="1700" dirty="0" err="1">
                <a:solidFill>
                  <a:schemeClr val="tx1"/>
                </a:solidFill>
                <a:latin typeface="Lucida Console" panose="020B0609040504020204" pitchFamily="49" charset="0"/>
              </a:rPr>
              <a:t>Landing_Outcome</a:t>
            </a:r>
            <a:r>
              <a:rPr lang="en-US" sz="1700" dirty="0">
                <a:solidFill>
                  <a:schemeClr val="tx1"/>
                </a:solidFill>
                <a:latin typeface="Lucida Console" panose="020B0609040504020204" pitchFamily="49" charset="0"/>
              </a:rPr>
              <a:t> </a:t>
            </a:r>
            <a:r>
              <a:rPr lang="en-US" sz="1700" dirty="0">
                <a:solidFill>
                  <a:srgbClr val="00B050"/>
                </a:solidFill>
                <a:latin typeface="Lucida Console" panose="020B0609040504020204" pitchFamily="49" charset="0"/>
              </a:rPr>
              <a:t>= </a:t>
            </a:r>
            <a:r>
              <a:rPr lang="en-US" sz="1700" dirty="0">
                <a:solidFill>
                  <a:schemeClr val="accent2"/>
                </a:solidFill>
                <a:latin typeface="Lucida Console" panose="020B0609040504020204" pitchFamily="49" charset="0"/>
              </a:rPr>
              <a:t>'Success (drone ship)'</a:t>
            </a:r>
            <a:r>
              <a:rPr lang="en-US" sz="1700" dirty="0">
                <a:solidFill>
                  <a:srgbClr val="00B050"/>
                </a:solidFill>
                <a:latin typeface="Lucida Console" panose="020B0609040504020204" pitchFamily="49" charset="0"/>
              </a:rPr>
              <a:t> AND </a:t>
            </a:r>
            <a:r>
              <a:rPr lang="en-US" sz="1700" dirty="0">
                <a:solidFill>
                  <a:schemeClr val="tx1"/>
                </a:solidFill>
                <a:latin typeface="Lucida Console" panose="020B0609040504020204" pitchFamily="49" charset="0"/>
              </a:rPr>
              <a:t>PAYLOAD_MASS__KG_</a:t>
            </a:r>
            <a:r>
              <a:rPr lang="en-US" sz="1700" dirty="0">
                <a:solidFill>
                  <a:srgbClr val="00B050"/>
                </a:solidFill>
                <a:latin typeface="Lucida Console" panose="020B0609040504020204" pitchFamily="49" charset="0"/>
              </a:rPr>
              <a:t> BETWEEN 4000 AND 6000</a:t>
            </a:r>
            <a:endParaRPr lang="es-ES" sz="1700" dirty="0">
              <a:solidFill>
                <a:schemeClr val="tx1"/>
              </a:solidFill>
              <a:latin typeface="Lucida Console" panose="020B0609040504020204" pitchFamily="49" charset="0"/>
            </a:endParaRPr>
          </a:p>
        </p:txBody>
      </p:sp>
      <p:pic>
        <p:nvPicPr>
          <p:cNvPr id="6" name="Imagen 5">
            <a:extLst>
              <a:ext uri="{FF2B5EF4-FFF2-40B4-BE49-F238E27FC236}">
                <a16:creationId xmlns:a16="http://schemas.microsoft.com/office/drawing/2014/main" id="{FA218EF0-F48B-DFA4-3949-8F0B54D041C6}"/>
              </a:ext>
            </a:extLst>
          </p:cNvPr>
          <p:cNvPicPr>
            <a:picLocks noChangeAspect="1"/>
          </p:cNvPicPr>
          <p:nvPr/>
        </p:nvPicPr>
        <p:blipFill>
          <a:blip r:embed="rId3"/>
          <a:stretch>
            <a:fillRect/>
          </a:stretch>
        </p:blipFill>
        <p:spPr>
          <a:xfrm>
            <a:off x="6856486" y="2910468"/>
            <a:ext cx="2314898" cy="3086531"/>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A9F69A57-A260-1FA1-1C17-7E2A73727797}"/>
              </a:ext>
            </a:extLst>
          </p:cNvPr>
          <p:cNvSpPr txBox="1">
            <a:spLocks/>
          </p:cNvSpPr>
          <p:nvPr/>
        </p:nvSpPr>
        <p:spPr>
          <a:xfrm>
            <a:off x="1780264" y="3580470"/>
            <a:ext cx="4925336" cy="14020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400" dirty="0">
                <a:solidFill>
                  <a:schemeClr val="accent3">
                    <a:lumMod val="25000"/>
                  </a:schemeClr>
                </a:solidFill>
                <a:latin typeface="Abadi" panose="020B0604020104020204" pitchFamily="34" charset="0"/>
              </a:rPr>
              <a:t>Booster names which have success in drone ship and have payload mass greater than 4000 but less than 6000 are:</a:t>
            </a:r>
            <a:endParaRPr lang="en-US" sz="500" dirty="0">
              <a:solidFill>
                <a:schemeClr val="accent4">
                  <a:lumMod val="7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ectángulo 1">
            <a:extLst>
              <a:ext uri="{FF2B5EF4-FFF2-40B4-BE49-F238E27FC236}">
                <a16:creationId xmlns:a16="http://schemas.microsoft.com/office/drawing/2014/main" id="{69F481A8-C722-6F7A-9BF2-5FE5A19AF5F0}"/>
              </a:ext>
            </a:extLst>
          </p:cNvPr>
          <p:cNvSpPr/>
          <p:nvPr/>
        </p:nvSpPr>
        <p:spPr>
          <a:xfrm>
            <a:off x="748470" y="1476374"/>
            <a:ext cx="10695060" cy="401638"/>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00" dirty="0">
                <a:solidFill>
                  <a:srgbClr val="00B050"/>
                </a:solidFill>
                <a:latin typeface="Lucida Console" panose="020B0609040504020204" pitchFamily="49" charset="0"/>
              </a:rPr>
              <a:t>SELECT </a:t>
            </a:r>
            <a:r>
              <a:rPr lang="en-US" sz="1700" dirty="0" err="1">
                <a:solidFill>
                  <a:schemeClr val="tx1"/>
                </a:solidFill>
                <a:latin typeface="Lucida Console" panose="020B0609040504020204" pitchFamily="49" charset="0"/>
              </a:rPr>
              <a:t>Mission_Outcome</a:t>
            </a:r>
            <a:r>
              <a:rPr lang="en-US" sz="1700" dirty="0">
                <a:solidFill>
                  <a:schemeClr val="tx1"/>
                </a:solidFill>
                <a:latin typeface="Lucida Console" panose="020B0609040504020204" pitchFamily="49" charset="0"/>
              </a:rPr>
              <a:t>,</a:t>
            </a:r>
            <a:r>
              <a:rPr lang="en-US" sz="1700" dirty="0">
                <a:solidFill>
                  <a:srgbClr val="00B050"/>
                </a:solidFill>
                <a:latin typeface="Lucida Console" panose="020B0609040504020204" pitchFamily="49" charset="0"/>
              </a:rPr>
              <a:t> COUNT</a:t>
            </a:r>
            <a:r>
              <a:rPr lang="en-US" sz="1700" dirty="0">
                <a:solidFill>
                  <a:schemeClr val="tx1"/>
                </a:solidFill>
                <a:latin typeface="Lucida Console" panose="020B0609040504020204" pitchFamily="49" charset="0"/>
              </a:rPr>
              <a:t>(</a:t>
            </a:r>
            <a:r>
              <a:rPr lang="en-US" sz="1700" dirty="0">
                <a:solidFill>
                  <a:srgbClr val="7030A0"/>
                </a:solidFill>
                <a:latin typeface="Lucida Console" panose="020B0609040504020204" pitchFamily="49" charset="0"/>
              </a:rPr>
              <a:t>*</a:t>
            </a:r>
            <a:r>
              <a:rPr lang="en-US" sz="1700" dirty="0">
                <a:solidFill>
                  <a:schemeClr val="tx1"/>
                </a:solidFill>
                <a:latin typeface="Lucida Console" panose="020B0609040504020204" pitchFamily="49" charset="0"/>
              </a:rPr>
              <a:t>)</a:t>
            </a:r>
            <a:r>
              <a:rPr lang="en-US" sz="1700" dirty="0">
                <a:solidFill>
                  <a:srgbClr val="00B050"/>
                </a:solidFill>
                <a:latin typeface="Lucida Console" panose="020B0609040504020204" pitchFamily="49" charset="0"/>
              </a:rPr>
              <a:t> FROM </a:t>
            </a:r>
            <a:r>
              <a:rPr lang="en-US" sz="1700" dirty="0">
                <a:solidFill>
                  <a:schemeClr val="tx1"/>
                </a:solidFill>
                <a:latin typeface="Lucida Console" panose="020B0609040504020204" pitchFamily="49" charset="0"/>
              </a:rPr>
              <a:t>SPACEXTABLE</a:t>
            </a:r>
            <a:r>
              <a:rPr lang="en-US" sz="1700" dirty="0">
                <a:solidFill>
                  <a:srgbClr val="00B050"/>
                </a:solidFill>
                <a:latin typeface="Lucida Console" panose="020B0609040504020204" pitchFamily="49" charset="0"/>
              </a:rPr>
              <a:t> GROUP BY </a:t>
            </a:r>
            <a:r>
              <a:rPr lang="en-US" sz="1700" dirty="0" err="1">
                <a:solidFill>
                  <a:schemeClr val="tx1"/>
                </a:solidFill>
                <a:latin typeface="Lucida Console" panose="020B0609040504020204" pitchFamily="49" charset="0"/>
              </a:rPr>
              <a:t>Mission_Outcome</a:t>
            </a:r>
            <a:endParaRPr lang="es-ES" sz="1700" dirty="0">
              <a:solidFill>
                <a:schemeClr val="tx1"/>
              </a:solidFill>
              <a:latin typeface="Lucida Console" panose="020B0609040504020204" pitchFamily="49" charset="0"/>
            </a:endParaRPr>
          </a:p>
        </p:txBody>
      </p:sp>
      <p:pic>
        <p:nvPicPr>
          <p:cNvPr id="7" name="Imagen 6">
            <a:extLst>
              <a:ext uri="{FF2B5EF4-FFF2-40B4-BE49-F238E27FC236}">
                <a16:creationId xmlns:a16="http://schemas.microsoft.com/office/drawing/2014/main" id="{74C3C5DE-0C0C-E716-9EA5-402A9F00F43F}"/>
              </a:ext>
            </a:extLst>
          </p:cNvPr>
          <p:cNvPicPr>
            <a:picLocks noChangeAspect="1"/>
          </p:cNvPicPr>
          <p:nvPr/>
        </p:nvPicPr>
        <p:blipFill>
          <a:blip r:embed="rId3"/>
          <a:stretch>
            <a:fillRect/>
          </a:stretch>
        </p:blipFill>
        <p:spPr>
          <a:xfrm>
            <a:off x="3177345" y="3181191"/>
            <a:ext cx="4671754" cy="2657635"/>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8F8DD195-3212-25A1-1F74-1AE273D21DE7}"/>
              </a:ext>
            </a:extLst>
          </p:cNvPr>
          <p:cNvSpPr txBox="1">
            <a:spLocks/>
          </p:cNvSpPr>
          <p:nvPr/>
        </p:nvSpPr>
        <p:spPr>
          <a:xfrm>
            <a:off x="2254862" y="2266687"/>
            <a:ext cx="7130823" cy="14020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buNone/>
            </a:pPr>
            <a:r>
              <a:rPr lang="en-US" sz="2400" dirty="0">
                <a:solidFill>
                  <a:schemeClr val="accent3">
                    <a:lumMod val="25000"/>
                  </a:schemeClr>
                </a:solidFill>
                <a:latin typeface="Abadi" panose="020B0604020104020204" pitchFamily="34" charset="0"/>
              </a:rPr>
              <a:t>Total number of successful and failure mission outcomes</a:t>
            </a:r>
            <a:endParaRPr lang="en-US" sz="500" dirty="0">
              <a:solidFill>
                <a:schemeClr val="accent4">
                  <a:lumMod val="75000"/>
                </a:schemeClr>
              </a:solidFill>
              <a:latin typeface="Abadi" panose="020B0604020104020204" pitchFamily="34" charset="0"/>
            </a:endParaRPr>
          </a:p>
        </p:txBody>
      </p:sp>
      <p:sp>
        <p:nvSpPr>
          <p:cNvPr id="14" name="CuadroTexto 13">
            <a:extLst>
              <a:ext uri="{FF2B5EF4-FFF2-40B4-BE49-F238E27FC236}">
                <a16:creationId xmlns:a16="http://schemas.microsoft.com/office/drawing/2014/main" id="{A67AD084-8BF6-9A35-4E7B-78790BF746DC}"/>
              </a:ext>
            </a:extLst>
          </p:cNvPr>
          <p:cNvSpPr txBox="1"/>
          <p:nvPr/>
        </p:nvSpPr>
        <p:spPr>
          <a:xfrm>
            <a:off x="8305800" y="3668776"/>
            <a:ext cx="3048000" cy="1200329"/>
          </a:xfrm>
          <a:prstGeom prst="rect">
            <a:avLst/>
          </a:prstGeom>
          <a:noFill/>
        </p:spPr>
        <p:txBody>
          <a:bodyPr wrap="square">
            <a:spAutoFit/>
          </a:bodyPr>
          <a:lstStyle/>
          <a:p>
            <a:r>
              <a:rPr lang="en-US" dirty="0">
                <a:latin typeface="Abadi" panose="020B0604020104020204" pitchFamily="34" charset="0"/>
              </a:rPr>
              <a:t>Most missions have been successful, however, there is one mission that failed in flight.</a:t>
            </a:r>
            <a:endParaRPr lang="es-ES"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Rectángulo 1">
            <a:extLst>
              <a:ext uri="{FF2B5EF4-FFF2-40B4-BE49-F238E27FC236}">
                <a16:creationId xmlns:a16="http://schemas.microsoft.com/office/drawing/2014/main" id="{B0604522-230D-E999-B8B0-C74777757A96}"/>
              </a:ext>
            </a:extLst>
          </p:cNvPr>
          <p:cNvSpPr/>
          <p:nvPr/>
        </p:nvSpPr>
        <p:spPr>
          <a:xfrm>
            <a:off x="2705101" y="1543048"/>
            <a:ext cx="8759970" cy="990602"/>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00" dirty="0">
                <a:solidFill>
                  <a:srgbClr val="00B050"/>
                </a:solidFill>
                <a:latin typeface="Lucida Console" panose="020B0609040504020204" pitchFamily="49" charset="0"/>
              </a:rPr>
              <a:t>SELECT </a:t>
            </a:r>
            <a:r>
              <a:rPr lang="en-US" sz="1700" dirty="0" err="1">
                <a:solidFill>
                  <a:schemeClr val="tx1"/>
                </a:solidFill>
                <a:latin typeface="Lucida Console" panose="020B0609040504020204" pitchFamily="49" charset="0"/>
              </a:rPr>
              <a:t>Booster_Version</a:t>
            </a:r>
            <a:r>
              <a:rPr lang="en-US" sz="1700" dirty="0">
                <a:solidFill>
                  <a:schemeClr val="tx1"/>
                </a:solidFill>
                <a:latin typeface="Lucida Console" panose="020B0609040504020204" pitchFamily="49" charset="0"/>
              </a:rPr>
              <a:t>,</a:t>
            </a:r>
            <a:r>
              <a:rPr lang="en-US" sz="1700" dirty="0">
                <a:solidFill>
                  <a:srgbClr val="00B050"/>
                </a:solidFill>
                <a:latin typeface="Lucida Console" panose="020B0609040504020204" pitchFamily="49" charset="0"/>
              </a:rPr>
              <a:t> COUNT</a:t>
            </a:r>
            <a:r>
              <a:rPr lang="en-US" sz="1700" dirty="0">
                <a:solidFill>
                  <a:schemeClr val="tx1"/>
                </a:solidFill>
                <a:latin typeface="Lucida Console" panose="020B0609040504020204" pitchFamily="49" charset="0"/>
              </a:rPr>
              <a:t>(</a:t>
            </a:r>
            <a:r>
              <a:rPr lang="en-US" sz="1700" dirty="0">
                <a:solidFill>
                  <a:srgbClr val="7030A0"/>
                </a:solidFill>
                <a:latin typeface="Lucida Console" panose="020B0609040504020204" pitchFamily="49" charset="0"/>
              </a:rPr>
              <a:t>*</a:t>
            </a:r>
            <a:r>
              <a:rPr lang="en-US" sz="1700" dirty="0">
                <a:solidFill>
                  <a:schemeClr val="tx1"/>
                </a:solidFill>
                <a:latin typeface="Lucida Console" panose="020B0609040504020204" pitchFamily="49" charset="0"/>
              </a:rPr>
              <a:t>)</a:t>
            </a:r>
            <a:r>
              <a:rPr lang="en-US" sz="1700" dirty="0">
                <a:solidFill>
                  <a:srgbClr val="00B050"/>
                </a:solidFill>
                <a:latin typeface="Lucida Console" panose="020B0609040504020204" pitchFamily="49" charset="0"/>
              </a:rPr>
              <a:t> FROM </a:t>
            </a:r>
            <a:r>
              <a:rPr lang="en-US" sz="1700" dirty="0">
                <a:solidFill>
                  <a:schemeClr val="tx1"/>
                </a:solidFill>
                <a:latin typeface="Lucida Console" panose="020B0609040504020204" pitchFamily="49" charset="0"/>
              </a:rPr>
              <a:t>SPACEXTABLE</a:t>
            </a:r>
            <a:r>
              <a:rPr lang="en-US" sz="1700" dirty="0">
                <a:solidFill>
                  <a:srgbClr val="00B050"/>
                </a:solidFill>
                <a:latin typeface="Lucida Console" panose="020B0609040504020204" pitchFamily="49" charset="0"/>
              </a:rPr>
              <a:t> WHERE </a:t>
            </a:r>
            <a:r>
              <a:rPr lang="en-US" sz="1700" dirty="0">
                <a:solidFill>
                  <a:schemeClr val="tx1"/>
                </a:solidFill>
                <a:latin typeface="Lucida Console" panose="020B0609040504020204" pitchFamily="49" charset="0"/>
              </a:rPr>
              <a:t>PAYLOAD_MASS__KG_ = (</a:t>
            </a:r>
            <a:r>
              <a:rPr lang="en-US" sz="1700" dirty="0">
                <a:solidFill>
                  <a:srgbClr val="00B050"/>
                </a:solidFill>
                <a:latin typeface="Lucida Console" panose="020B0609040504020204" pitchFamily="49" charset="0"/>
              </a:rPr>
              <a:t>SELECT </a:t>
            </a:r>
            <a:r>
              <a:rPr lang="en-US" sz="1700" dirty="0">
                <a:solidFill>
                  <a:schemeClr val="tx1"/>
                </a:solidFill>
                <a:latin typeface="Lucida Console" panose="020B0609040504020204" pitchFamily="49" charset="0"/>
              </a:rPr>
              <a:t>MAX(PAYLOAD_MASS__KG_)</a:t>
            </a:r>
            <a:r>
              <a:rPr lang="en-US" sz="1700" dirty="0">
                <a:solidFill>
                  <a:srgbClr val="00B050"/>
                </a:solidFill>
                <a:latin typeface="Lucida Console" panose="020B0609040504020204" pitchFamily="49" charset="0"/>
              </a:rPr>
              <a:t> FROM </a:t>
            </a:r>
            <a:r>
              <a:rPr lang="en-US" sz="1700" dirty="0">
                <a:solidFill>
                  <a:schemeClr val="tx1"/>
                </a:solidFill>
                <a:latin typeface="Lucida Console" panose="020B0609040504020204" pitchFamily="49" charset="0"/>
              </a:rPr>
              <a:t>SPACEXTABLE)</a:t>
            </a:r>
            <a:endParaRPr lang="es-ES" sz="1700" dirty="0">
              <a:solidFill>
                <a:schemeClr val="tx1"/>
              </a:solidFill>
              <a:latin typeface="Lucida Console" panose="020B0609040504020204" pitchFamily="49" charset="0"/>
            </a:endParaRPr>
          </a:p>
        </p:txBody>
      </p:sp>
      <p:pic>
        <p:nvPicPr>
          <p:cNvPr id="7" name="Imagen 6">
            <a:extLst>
              <a:ext uri="{FF2B5EF4-FFF2-40B4-BE49-F238E27FC236}">
                <a16:creationId xmlns:a16="http://schemas.microsoft.com/office/drawing/2014/main" id="{76B6B05B-47A4-2271-249F-3D804ACBDBB2}"/>
              </a:ext>
            </a:extLst>
          </p:cNvPr>
          <p:cNvPicPr>
            <a:picLocks noChangeAspect="1"/>
          </p:cNvPicPr>
          <p:nvPr/>
        </p:nvPicPr>
        <p:blipFill>
          <a:blip r:embed="rId3"/>
          <a:stretch>
            <a:fillRect/>
          </a:stretch>
        </p:blipFill>
        <p:spPr>
          <a:xfrm>
            <a:off x="862036" y="1543047"/>
            <a:ext cx="1557314" cy="4939605"/>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5D1C4268-DEC5-EE5D-D838-D330AFCF548A}"/>
              </a:ext>
            </a:extLst>
          </p:cNvPr>
          <p:cNvSpPr txBox="1">
            <a:spLocks/>
          </p:cNvSpPr>
          <p:nvPr/>
        </p:nvSpPr>
        <p:spPr>
          <a:xfrm>
            <a:off x="2705101" y="3311804"/>
            <a:ext cx="7130823" cy="140208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2400" dirty="0" err="1">
                <a:solidFill>
                  <a:schemeClr val="accent3">
                    <a:lumMod val="25000"/>
                  </a:schemeClr>
                </a:solidFill>
                <a:latin typeface="Abadi" panose="020B0604020104020204" pitchFamily="34" charset="0"/>
              </a:rPr>
              <a:t>Booster_versions</a:t>
            </a:r>
            <a:r>
              <a:rPr lang="en-US" sz="2400" dirty="0">
                <a:solidFill>
                  <a:schemeClr val="accent3">
                    <a:lumMod val="25000"/>
                  </a:schemeClr>
                </a:solidFill>
                <a:latin typeface="Abadi" panose="020B0604020104020204" pitchFamily="34" charset="0"/>
              </a:rPr>
              <a:t> which have carried the maximum payload mass</a:t>
            </a:r>
            <a:endParaRPr lang="en-US" sz="500" dirty="0">
              <a:solidFill>
                <a:schemeClr val="accent4">
                  <a:lumMod val="7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ectángulo 1">
            <a:extLst>
              <a:ext uri="{FF2B5EF4-FFF2-40B4-BE49-F238E27FC236}">
                <a16:creationId xmlns:a16="http://schemas.microsoft.com/office/drawing/2014/main" id="{3FCC1F2E-7917-0089-6128-DD50D46371BA}"/>
              </a:ext>
            </a:extLst>
          </p:cNvPr>
          <p:cNvSpPr/>
          <p:nvPr/>
        </p:nvSpPr>
        <p:spPr>
          <a:xfrm>
            <a:off x="770011" y="1543048"/>
            <a:ext cx="10695060" cy="990602"/>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00" dirty="0">
                <a:solidFill>
                  <a:srgbClr val="00B050"/>
                </a:solidFill>
                <a:latin typeface="Lucida Console" panose="020B0609040504020204" pitchFamily="49" charset="0"/>
              </a:rPr>
              <a:t>SELECT </a:t>
            </a:r>
            <a:r>
              <a:rPr lang="en-US" sz="1700" dirty="0" err="1">
                <a:solidFill>
                  <a:schemeClr val="tx1"/>
                </a:solidFill>
                <a:latin typeface="Lucida Console" panose="020B0609040504020204" pitchFamily="49" charset="0"/>
              </a:rPr>
              <a:t>substr</a:t>
            </a:r>
            <a:r>
              <a:rPr lang="en-US" sz="1700" dirty="0">
                <a:solidFill>
                  <a:schemeClr val="tx1"/>
                </a:solidFill>
                <a:latin typeface="Lucida Console" panose="020B0609040504020204" pitchFamily="49" charset="0"/>
              </a:rPr>
              <a:t>(Date, 6,2)</a:t>
            </a:r>
            <a:r>
              <a:rPr lang="en-US" sz="1700" dirty="0">
                <a:solidFill>
                  <a:srgbClr val="00B050"/>
                </a:solidFill>
                <a:latin typeface="Lucida Console" panose="020B0609040504020204" pitchFamily="49" charset="0"/>
              </a:rPr>
              <a:t> AS </a:t>
            </a:r>
            <a:r>
              <a:rPr lang="en-US" sz="1700" dirty="0">
                <a:solidFill>
                  <a:schemeClr val="tx1"/>
                </a:solidFill>
                <a:latin typeface="Lucida Console" panose="020B0609040504020204" pitchFamily="49" charset="0"/>
              </a:rPr>
              <a:t>MONTH, </a:t>
            </a:r>
            <a:r>
              <a:rPr lang="en-US" sz="1700" dirty="0" err="1">
                <a:solidFill>
                  <a:schemeClr val="tx1"/>
                </a:solidFill>
                <a:latin typeface="Lucida Console" panose="020B0609040504020204" pitchFamily="49" charset="0"/>
              </a:rPr>
              <a:t>Landing_Outcome</a:t>
            </a:r>
            <a:r>
              <a:rPr lang="en-US" sz="1700" dirty="0">
                <a:solidFill>
                  <a:schemeClr val="tx1"/>
                </a:solidFill>
                <a:latin typeface="Lucida Console" panose="020B0609040504020204" pitchFamily="49" charset="0"/>
              </a:rPr>
              <a:t> </a:t>
            </a:r>
            <a:r>
              <a:rPr lang="en-US" sz="1700" dirty="0">
                <a:solidFill>
                  <a:srgbClr val="00B050"/>
                </a:solidFill>
                <a:latin typeface="Lucida Console" panose="020B0609040504020204" pitchFamily="49" charset="0"/>
              </a:rPr>
              <a:t>AS  </a:t>
            </a:r>
            <a:r>
              <a:rPr lang="en-US" sz="1700" dirty="0">
                <a:solidFill>
                  <a:schemeClr val="accent2"/>
                </a:solidFill>
                <a:latin typeface="Lucida Console" panose="020B0609040504020204" pitchFamily="49" charset="0"/>
              </a:rPr>
              <a:t>'failure </a:t>
            </a:r>
            <a:r>
              <a:rPr lang="en-US" sz="1700" dirty="0" err="1">
                <a:solidFill>
                  <a:schemeClr val="accent2"/>
                </a:solidFill>
                <a:latin typeface="Lucida Console" panose="020B0609040504020204" pitchFamily="49" charset="0"/>
              </a:rPr>
              <a:t>landing_outcomes</a:t>
            </a:r>
            <a:r>
              <a:rPr lang="en-US" sz="1700" dirty="0">
                <a:solidFill>
                  <a:schemeClr val="accent2"/>
                </a:solidFill>
                <a:latin typeface="Lucida Console" panose="020B0609040504020204" pitchFamily="49" charset="0"/>
              </a:rPr>
              <a:t> in drone ship</a:t>
            </a:r>
            <a:r>
              <a:rPr lang="en-US" sz="1700" dirty="0">
                <a:solidFill>
                  <a:schemeClr val="tx1"/>
                </a:solidFill>
                <a:latin typeface="Lucida Console" panose="020B0609040504020204" pitchFamily="49" charset="0"/>
              </a:rPr>
              <a:t>', </a:t>
            </a:r>
            <a:r>
              <a:rPr lang="en-US" sz="1700" dirty="0" err="1">
                <a:solidFill>
                  <a:schemeClr val="tx1"/>
                </a:solidFill>
                <a:latin typeface="Lucida Console" panose="020B0609040504020204" pitchFamily="49" charset="0"/>
              </a:rPr>
              <a:t>Booster_Version</a:t>
            </a:r>
            <a:r>
              <a:rPr lang="en-US" sz="1700" dirty="0">
                <a:solidFill>
                  <a:schemeClr val="tx1"/>
                </a:solidFill>
                <a:latin typeface="Lucida Console" panose="020B0609040504020204" pitchFamily="49" charset="0"/>
              </a:rPr>
              <a:t>, </a:t>
            </a:r>
            <a:r>
              <a:rPr lang="en-US" sz="1700" dirty="0" err="1">
                <a:solidFill>
                  <a:schemeClr val="tx1"/>
                </a:solidFill>
                <a:latin typeface="Lucida Console" panose="020B0609040504020204" pitchFamily="49" charset="0"/>
              </a:rPr>
              <a:t>Launch_Site</a:t>
            </a:r>
            <a:r>
              <a:rPr lang="en-US" sz="1700" dirty="0">
                <a:solidFill>
                  <a:schemeClr val="tx1"/>
                </a:solidFill>
                <a:latin typeface="Lucida Console" panose="020B0609040504020204" pitchFamily="49" charset="0"/>
              </a:rPr>
              <a:t> </a:t>
            </a:r>
            <a:r>
              <a:rPr lang="en-US" sz="1700" dirty="0">
                <a:solidFill>
                  <a:srgbClr val="00B050"/>
                </a:solidFill>
                <a:latin typeface="Lucida Console" panose="020B0609040504020204" pitchFamily="49" charset="0"/>
              </a:rPr>
              <a:t>FROM </a:t>
            </a:r>
            <a:r>
              <a:rPr lang="en-US" sz="1700" dirty="0">
                <a:solidFill>
                  <a:schemeClr val="tx1"/>
                </a:solidFill>
                <a:latin typeface="Lucida Console" panose="020B0609040504020204" pitchFamily="49" charset="0"/>
              </a:rPr>
              <a:t>SPACEXTABLE</a:t>
            </a:r>
            <a:r>
              <a:rPr lang="en-US" sz="1700" dirty="0">
                <a:solidFill>
                  <a:srgbClr val="00B050"/>
                </a:solidFill>
                <a:latin typeface="Lucida Console" panose="020B0609040504020204" pitchFamily="49" charset="0"/>
              </a:rPr>
              <a:t> WHERE </a:t>
            </a:r>
            <a:r>
              <a:rPr lang="en-US" sz="1700" dirty="0" err="1">
                <a:solidFill>
                  <a:schemeClr val="tx1"/>
                </a:solidFill>
                <a:latin typeface="Lucida Console" panose="020B0609040504020204" pitchFamily="49" charset="0"/>
              </a:rPr>
              <a:t>substr</a:t>
            </a:r>
            <a:r>
              <a:rPr lang="en-US" sz="1700" dirty="0">
                <a:solidFill>
                  <a:schemeClr val="tx1"/>
                </a:solidFill>
                <a:latin typeface="Lucida Console" panose="020B0609040504020204" pitchFamily="49" charset="0"/>
              </a:rPr>
              <a:t>(Date,0,5)=</a:t>
            </a:r>
            <a:r>
              <a:rPr lang="en-US" sz="1700" dirty="0">
                <a:solidFill>
                  <a:schemeClr val="accent2"/>
                </a:solidFill>
                <a:latin typeface="Lucida Console" panose="020B0609040504020204" pitchFamily="49" charset="0"/>
              </a:rPr>
              <a:t>'2015' </a:t>
            </a:r>
            <a:r>
              <a:rPr lang="en-US" sz="1700" dirty="0">
                <a:solidFill>
                  <a:srgbClr val="00B050"/>
                </a:solidFill>
                <a:latin typeface="Lucida Console" panose="020B0609040504020204" pitchFamily="49" charset="0"/>
              </a:rPr>
              <a:t>AND </a:t>
            </a:r>
            <a:r>
              <a:rPr lang="en-US" sz="1700" dirty="0" err="1">
                <a:solidFill>
                  <a:schemeClr val="tx1"/>
                </a:solidFill>
                <a:latin typeface="Lucida Console" panose="020B0609040504020204" pitchFamily="49" charset="0"/>
              </a:rPr>
              <a:t>Landing_Outcome</a:t>
            </a:r>
            <a:r>
              <a:rPr lang="en-US" sz="1700" dirty="0">
                <a:solidFill>
                  <a:schemeClr val="tx1"/>
                </a:solidFill>
                <a:latin typeface="Lucida Console" panose="020B0609040504020204" pitchFamily="49" charset="0"/>
              </a:rPr>
              <a:t> = </a:t>
            </a:r>
            <a:r>
              <a:rPr lang="en-US" sz="1700" dirty="0">
                <a:solidFill>
                  <a:schemeClr val="accent2"/>
                </a:solidFill>
                <a:latin typeface="Lucida Console" panose="020B0609040504020204" pitchFamily="49" charset="0"/>
              </a:rPr>
              <a:t>'Failure (drone ship)'</a:t>
            </a:r>
            <a:endParaRPr lang="es-ES" sz="1700" dirty="0">
              <a:solidFill>
                <a:schemeClr val="accent2"/>
              </a:solidFill>
              <a:latin typeface="Lucida Console" panose="020B0609040504020204" pitchFamily="49" charset="0"/>
            </a:endParaRPr>
          </a:p>
        </p:txBody>
      </p:sp>
      <p:pic>
        <p:nvPicPr>
          <p:cNvPr id="7" name="Imagen 6">
            <a:extLst>
              <a:ext uri="{FF2B5EF4-FFF2-40B4-BE49-F238E27FC236}">
                <a16:creationId xmlns:a16="http://schemas.microsoft.com/office/drawing/2014/main" id="{91625F40-8E3B-872F-E0B9-65D95BC6B942}"/>
              </a:ext>
            </a:extLst>
          </p:cNvPr>
          <p:cNvPicPr>
            <a:picLocks noChangeAspect="1"/>
          </p:cNvPicPr>
          <p:nvPr/>
        </p:nvPicPr>
        <p:blipFill>
          <a:blip r:embed="rId3"/>
          <a:stretch>
            <a:fillRect/>
          </a:stretch>
        </p:blipFill>
        <p:spPr>
          <a:xfrm>
            <a:off x="2235411" y="3409951"/>
            <a:ext cx="7451449" cy="1280047"/>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8F295291-643D-FB0A-7462-B5BE1E54EA06}"/>
              </a:ext>
            </a:extLst>
          </p:cNvPr>
          <p:cNvSpPr txBox="1">
            <a:spLocks/>
          </p:cNvSpPr>
          <p:nvPr/>
        </p:nvSpPr>
        <p:spPr>
          <a:xfrm>
            <a:off x="770011" y="2751561"/>
            <a:ext cx="10612363" cy="7399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buNone/>
            </a:pPr>
            <a:r>
              <a:rPr lang="en-US" sz="2400" dirty="0">
                <a:solidFill>
                  <a:schemeClr val="accent3">
                    <a:lumMod val="25000"/>
                  </a:schemeClr>
                </a:solidFill>
                <a:latin typeface="Abadi" panose="020B0604020104020204" pitchFamily="34" charset="0"/>
              </a:rPr>
              <a:t>Records of the months in year 2015 where was failure landing outcomes</a:t>
            </a:r>
            <a:endParaRPr lang="en-US" sz="500" dirty="0">
              <a:solidFill>
                <a:schemeClr val="accent4">
                  <a:lumMod val="75000"/>
                </a:schemeClr>
              </a:solidFill>
              <a:latin typeface="Abadi" panose="020B0604020104020204" pitchFamily="34" charset="0"/>
            </a:endParaRPr>
          </a:p>
        </p:txBody>
      </p:sp>
      <p:sp>
        <p:nvSpPr>
          <p:cNvPr id="11" name="Content Placeholder 2">
            <a:extLst>
              <a:ext uri="{FF2B5EF4-FFF2-40B4-BE49-F238E27FC236}">
                <a16:creationId xmlns:a16="http://schemas.microsoft.com/office/drawing/2014/main" id="{B94DCA6C-C586-BC6D-8E46-EAD21AD6612B}"/>
              </a:ext>
            </a:extLst>
          </p:cNvPr>
          <p:cNvSpPr txBox="1">
            <a:spLocks/>
          </p:cNvSpPr>
          <p:nvPr/>
        </p:nvSpPr>
        <p:spPr>
          <a:xfrm>
            <a:off x="1876425" y="4939055"/>
            <a:ext cx="8953499" cy="139499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000" dirty="0">
                <a:solidFill>
                  <a:schemeClr val="accent3">
                    <a:lumMod val="25000"/>
                  </a:schemeClr>
                </a:solidFill>
                <a:latin typeface="Abadi" panose="020B0604020104020204" pitchFamily="34" charset="0"/>
              </a:rPr>
              <a:t>There are </a:t>
            </a:r>
            <a:r>
              <a:rPr lang="en-US" sz="2000" dirty="0">
                <a:solidFill>
                  <a:schemeClr val="accent4">
                    <a:lumMod val="75000"/>
                  </a:schemeClr>
                </a:solidFill>
                <a:latin typeface="Abadi" panose="020B0604020104020204" pitchFamily="34" charset="0"/>
              </a:rPr>
              <a:t>2</a:t>
            </a:r>
            <a:r>
              <a:rPr lang="en-US" sz="2000" dirty="0">
                <a:solidFill>
                  <a:schemeClr val="accent3">
                    <a:lumMod val="25000"/>
                  </a:schemeClr>
                </a:solidFill>
                <a:latin typeface="Abadi" panose="020B0604020104020204" pitchFamily="34" charset="0"/>
              </a:rPr>
              <a:t> failure landing missions this year: one in January and the other one in April</a:t>
            </a:r>
          </a:p>
          <a:p>
            <a:pPr>
              <a:lnSpc>
                <a:spcPct val="100000"/>
              </a:lnSpc>
              <a:spcBef>
                <a:spcPts val="600"/>
              </a:spcBef>
            </a:pPr>
            <a:r>
              <a:rPr lang="en-US" sz="2000" dirty="0">
                <a:solidFill>
                  <a:schemeClr val="accent3">
                    <a:lumMod val="25000"/>
                  </a:schemeClr>
                </a:solidFill>
                <a:latin typeface="Abadi" panose="020B0604020104020204" pitchFamily="34" charset="0"/>
              </a:rPr>
              <a:t>Both of them did not succeed because of </a:t>
            </a:r>
            <a:r>
              <a:rPr lang="en-US" sz="2000" dirty="0">
                <a:solidFill>
                  <a:schemeClr val="accent4">
                    <a:lumMod val="75000"/>
                  </a:schemeClr>
                </a:solidFill>
                <a:latin typeface="Abadi" panose="020B0604020104020204" pitchFamily="34" charset="0"/>
              </a:rPr>
              <a:t>drone ship</a:t>
            </a:r>
            <a:endParaRPr lang="en-US" sz="400" dirty="0">
              <a:solidFill>
                <a:schemeClr val="accent4">
                  <a:lumMod val="7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ectángulo 1">
            <a:extLst>
              <a:ext uri="{FF2B5EF4-FFF2-40B4-BE49-F238E27FC236}">
                <a16:creationId xmlns:a16="http://schemas.microsoft.com/office/drawing/2014/main" id="{9C150FD0-02A2-4AA5-7813-DAE3A81DF52B}"/>
              </a:ext>
            </a:extLst>
          </p:cNvPr>
          <p:cNvSpPr/>
          <p:nvPr/>
        </p:nvSpPr>
        <p:spPr>
          <a:xfrm>
            <a:off x="770011" y="1543048"/>
            <a:ext cx="10695060" cy="666752"/>
          </a:xfrm>
          <a:prstGeom prst="rect">
            <a:avLst/>
          </a:prstGeom>
          <a:solidFill>
            <a:schemeClr val="bg2"/>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00" dirty="0">
                <a:solidFill>
                  <a:srgbClr val="00B050"/>
                </a:solidFill>
                <a:latin typeface="Lucida Console" panose="020B0609040504020204" pitchFamily="49" charset="0"/>
              </a:rPr>
              <a:t>SELECT </a:t>
            </a:r>
            <a:r>
              <a:rPr lang="en-US" sz="1700" dirty="0" err="1">
                <a:solidFill>
                  <a:schemeClr val="tx1"/>
                </a:solidFill>
                <a:latin typeface="Lucida Console" panose="020B0609040504020204" pitchFamily="49" charset="0"/>
              </a:rPr>
              <a:t>Landing_Outcome</a:t>
            </a:r>
            <a:r>
              <a:rPr lang="en-US" sz="1700" dirty="0">
                <a:solidFill>
                  <a:schemeClr val="tx1"/>
                </a:solidFill>
                <a:latin typeface="Lucida Console" panose="020B0609040504020204" pitchFamily="49" charset="0"/>
              </a:rPr>
              <a:t>, COUNT(</a:t>
            </a:r>
            <a:r>
              <a:rPr lang="en-US" sz="1700" dirty="0">
                <a:solidFill>
                  <a:srgbClr val="7030A0"/>
                </a:solidFill>
                <a:latin typeface="Lucida Console" panose="020B0609040504020204" pitchFamily="49" charset="0"/>
              </a:rPr>
              <a:t>*</a:t>
            </a:r>
            <a:r>
              <a:rPr lang="en-US" sz="1700" dirty="0">
                <a:solidFill>
                  <a:schemeClr val="tx1"/>
                </a:solidFill>
                <a:latin typeface="Lucida Console" panose="020B0609040504020204" pitchFamily="49" charset="0"/>
              </a:rPr>
              <a:t>) </a:t>
            </a:r>
            <a:r>
              <a:rPr lang="en-US" sz="1700" dirty="0">
                <a:solidFill>
                  <a:srgbClr val="00B050"/>
                </a:solidFill>
                <a:latin typeface="Lucida Console" panose="020B0609040504020204" pitchFamily="49" charset="0"/>
              </a:rPr>
              <a:t>FROM </a:t>
            </a:r>
            <a:r>
              <a:rPr lang="en-US" sz="1700" dirty="0">
                <a:solidFill>
                  <a:schemeClr val="tx1"/>
                </a:solidFill>
                <a:latin typeface="Lucida Console" panose="020B0609040504020204" pitchFamily="49" charset="0"/>
              </a:rPr>
              <a:t>SPACEXTABLE</a:t>
            </a:r>
            <a:r>
              <a:rPr lang="en-US" sz="1700" dirty="0">
                <a:solidFill>
                  <a:srgbClr val="00B050"/>
                </a:solidFill>
                <a:latin typeface="Lucida Console" panose="020B0609040504020204" pitchFamily="49" charset="0"/>
              </a:rPr>
              <a:t> WHERE </a:t>
            </a:r>
            <a:r>
              <a:rPr lang="en-US" sz="1700" dirty="0">
                <a:solidFill>
                  <a:schemeClr val="tx1"/>
                </a:solidFill>
                <a:latin typeface="Lucida Console" panose="020B0609040504020204" pitchFamily="49" charset="0"/>
              </a:rPr>
              <a:t>Date</a:t>
            </a:r>
            <a:r>
              <a:rPr lang="en-US" sz="1700" dirty="0">
                <a:solidFill>
                  <a:srgbClr val="00B050"/>
                </a:solidFill>
                <a:latin typeface="Lucida Console" panose="020B0609040504020204" pitchFamily="49" charset="0"/>
              </a:rPr>
              <a:t> BETWEEN </a:t>
            </a:r>
            <a:r>
              <a:rPr lang="en-US" sz="1700" dirty="0">
                <a:solidFill>
                  <a:schemeClr val="accent2"/>
                </a:solidFill>
                <a:latin typeface="Lucida Console" panose="020B0609040504020204" pitchFamily="49" charset="0"/>
              </a:rPr>
              <a:t>'2010-06-04' </a:t>
            </a:r>
            <a:r>
              <a:rPr lang="en-US" sz="1700" dirty="0">
                <a:solidFill>
                  <a:srgbClr val="00B050"/>
                </a:solidFill>
                <a:latin typeface="Lucida Console" panose="020B0609040504020204" pitchFamily="49" charset="0"/>
              </a:rPr>
              <a:t>AND </a:t>
            </a:r>
            <a:r>
              <a:rPr lang="en-US" sz="1700" dirty="0">
                <a:solidFill>
                  <a:schemeClr val="accent2"/>
                </a:solidFill>
                <a:latin typeface="Lucida Console" panose="020B0609040504020204" pitchFamily="49" charset="0"/>
              </a:rPr>
              <a:t>'2017-03-20' </a:t>
            </a:r>
            <a:r>
              <a:rPr lang="en-US" sz="1700" dirty="0">
                <a:solidFill>
                  <a:srgbClr val="00B050"/>
                </a:solidFill>
                <a:latin typeface="Lucida Console" panose="020B0609040504020204" pitchFamily="49" charset="0"/>
              </a:rPr>
              <a:t>GROUP BY </a:t>
            </a:r>
            <a:r>
              <a:rPr lang="en-US" sz="1700" dirty="0" err="1">
                <a:solidFill>
                  <a:schemeClr val="tx1"/>
                </a:solidFill>
                <a:latin typeface="Lucida Console" panose="020B0609040504020204" pitchFamily="49" charset="0"/>
              </a:rPr>
              <a:t>Landing_Outcome</a:t>
            </a:r>
            <a:r>
              <a:rPr lang="en-US" sz="1700" dirty="0">
                <a:solidFill>
                  <a:schemeClr val="tx1"/>
                </a:solidFill>
                <a:latin typeface="Lucida Console" panose="020B0609040504020204" pitchFamily="49" charset="0"/>
              </a:rPr>
              <a:t> </a:t>
            </a:r>
            <a:r>
              <a:rPr lang="en-US" sz="1700" dirty="0">
                <a:solidFill>
                  <a:srgbClr val="00B050"/>
                </a:solidFill>
                <a:latin typeface="Lucida Console" panose="020B0609040504020204" pitchFamily="49" charset="0"/>
              </a:rPr>
              <a:t>ORDER BY COUNT</a:t>
            </a:r>
            <a:r>
              <a:rPr lang="en-US" sz="1700" dirty="0">
                <a:solidFill>
                  <a:schemeClr val="tx1"/>
                </a:solidFill>
                <a:latin typeface="Lucida Console" panose="020B0609040504020204" pitchFamily="49" charset="0"/>
              </a:rPr>
              <a:t>(</a:t>
            </a:r>
            <a:r>
              <a:rPr lang="en-US" sz="1700" dirty="0">
                <a:solidFill>
                  <a:srgbClr val="7030A0"/>
                </a:solidFill>
                <a:latin typeface="Lucida Console" panose="020B0609040504020204" pitchFamily="49" charset="0"/>
              </a:rPr>
              <a:t>*</a:t>
            </a:r>
            <a:r>
              <a:rPr lang="en-US" sz="1700" dirty="0">
                <a:solidFill>
                  <a:schemeClr val="tx1"/>
                </a:solidFill>
                <a:latin typeface="Lucida Console" panose="020B0609040504020204" pitchFamily="49" charset="0"/>
              </a:rPr>
              <a:t>) </a:t>
            </a:r>
            <a:r>
              <a:rPr lang="en-US" sz="1700" dirty="0">
                <a:solidFill>
                  <a:srgbClr val="00B050"/>
                </a:solidFill>
                <a:latin typeface="Lucida Console" panose="020B0609040504020204" pitchFamily="49" charset="0"/>
              </a:rPr>
              <a:t>DESC;</a:t>
            </a:r>
            <a:endParaRPr lang="es-ES" sz="1700" dirty="0">
              <a:solidFill>
                <a:schemeClr val="accent2"/>
              </a:solidFill>
              <a:latin typeface="Lucida Console" panose="020B0609040504020204" pitchFamily="49" charset="0"/>
            </a:endParaRPr>
          </a:p>
        </p:txBody>
      </p:sp>
      <p:pic>
        <p:nvPicPr>
          <p:cNvPr id="7" name="Imagen 6">
            <a:extLst>
              <a:ext uri="{FF2B5EF4-FFF2-40B4-BE49-F238E27FC236}">
                <a16:creationId xmlns:a16="http://schemas.microsoft.com/office/drawing/2014/main" id="{FAF5A467-AA5F-0417-12A3-5CF1D588DF12}"/>
              </a:ext>
            </a:extLst>
          </p:cNvPr>
          <p:cNvPicPr>
            <a:picLocks noChangeAspect="1"/>
          </p:cNvPicPr>
          <p:nvPr/>
        </p:nvPicPr>
        <p:blipFill>
          <a:blip r:embed="rId3"/>
          <a:stretch>
            <a:fillRect/>
          </a:stretch>
        </p:blipFill>
        <p:spPr>
          <a:xfrm>
            <a:off x="847415" y="2635096"/>
            <a:ext cx="2999183" cy="3591296"/>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897D47C3-42BA-D3D6-4E33-632B0413E965}"/>
              </a:ext>
            </a:extLst>
          </p:cNvPr>
          <p:cNvSpPr txBox="1">
            <a:spLocks/>
          </p:cNvSpPr>
          <p:nvPr/>
        </p:nvSpPr>
        <p:spPr>
          <a:xfrm>
            <a:off x="4238625" y="3124885"/>
            <a:ext cx="6238875" cy="230947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000" dirty="0">
                <a:solidFill>
                  <a:schemeClr val="accent3">
                    <a:lumMod val="25000"/>
                  </a:schemeClr>
                </a:solidFill>
                <a:latin typeface="Abadi" panose="020B0604020104020204" pitchFamily="34" charset="0"/>
              </a:rPr>
              <a:t>Most where no attempt</a:t>
            </a:r>
          </a:p>
          <a:p>
            <a:pPr>
              <a:lnSpc>
                <a:spcPct val="100000"/>
              </a:lnSpc>
              <a:spcBef>
                <a:spcPts val="600"/>
              </a:spcBef>
            </a:pPr>
            <a:r>
              <a:rPr lang="en-US" sz="2000" dirty="0">
                <a:solidFill>
                  <a:schemeClr val="accent3">
                    <a:lumMod val="25000"/>
                  </a:schemeClr>
                </a:solidFill>
                <a:latin typeface="Abadi" panose="020B0604020104020204" pitchFamily="34" charset="0"/>
              </a:rPr>
              <a:t> In second place tied are the success and failure of drone ship missions</a:t>
            </a:r>
          </a:p>
          <a:p>
            <a:pPr>
              <a:lnSpc>
                <a:spcPct val="100000"/>
              </a:lnSpc>
              <a:spcBef>
                <a:spcPts val="600"/>
              </a:spcBef>
            </a:pPr>
            <a:r>
              <a:rPr lang="en-US" sz="2000" dirty="0">
                <a:solidFill>
                  <a:schemeClr val="accent3">
                    <a:lumMod val="25000"/>
                  </a:schemeClr>
                </a:solidFill>
                <a:latin typeface="Abadi" panose="020B0604020104020204" pitchFamily="34" charset="0"/>
              </a:rPr>
              <a:t>Then, to a lesser extent, there are those controlled and uncontrolled in the ocean and those failed by the parachute and precluded by drone ship.</a:t>
            </a:r>
          </a:p>
          <a:p>
            <a:pPr>
              <a:lnSpc>
                <a:spcPct val="100000"/>
              </a:lnSpc>
              <a:spcBef>
                <a:spcPts val="600"/>
              </a:spcBef>
            </a:pPr>
            <a:endParaRPr lang="en-US" sz="400" dirty="0">
              <a:solidFill>
                <a:schemeClr val="accent4">
                  <a:lumMod val="7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all launch sites</a:t>
            </a:r>
          </a:p>
        </p:txBody>
      </p:sp>
      <p:pic>
        <p:nvPicPr>
          <p:cNvPr id="6" name="Imagen 5">
            <a:extLst>
              <a:ext uri="{FF2B5EF4-FFF2-40B4-BE49-F238E27FC236}">
                <a16:creationId xmlns:a16="http://schemas.microsoft.com/office/drawing/2014/main" id="{038EC0E6-637D-3BB6-EA5A-819DEA624055}"/>
              </a:ext>
            </a:extLst>
          </p:cNvPr>
          <p:cNvPicPr>
            <a:picLocks noChangeAspect="1"/>
          </p:cNvPicPr>
          <p:nvPr/>
        </p:nvPicPr>
        <p:blipFill>
          <a:blip r:embed="rId3"/>
          <a:stretch>
            <a:fillRect/>
          </a:stretch>
        </p:blipFill>
        <p:spPr>
          <a:xfrm>
            <a:off x="806597" y="1339695"/>
            <a:ext cx="7793068" cy="3902456"/>
          </a:xfrm>
          <a:prstGeom prst="rect">
            <a:avLst/>
          </a:prstGeom>
        </p:spPr>
      </p:pic>
      <p:pic>
        <p:nvPicPr>
          <p:cNvPr id="8" name="Imagen 7">
            <a:extLst>
              <a:ext uri="{FF2B5EF4-FFF2-40B4-BE49-F238E27FC236}">
                <a16:creationId xmlns:a16="http://schemas.microsoft.com/office/drawing/2014/main" id="{565E65A8-A017-E4D0-0423-A64F80BBA6C5}"/>
              </a:ext>
            </a:extLst>
          </p:cNvPr>
          <p:cNvPicPr>
            <a:picLocks noChangeAspect="1"/>
          </p:cNvPicPr>
          <p:nvPr/>
        </p:nvPicPr>
        <p:blipFill>
          <a:blip r:embed="rId4"/>
          <a:srcRect l="26753" t="39886" r="31317" b="34582"/>
          <a:stretch/>
        </p:blipFill>
        <p:spPr>
          <a:xfrm>
            <a:off x="8682025" y="1339695"/>
            <a:ext cx="2603586" cy="1590675"/>
          </a:xfrm>
          <a:prstGeom prst="rect">
            <a:avLst/>
          </a:prstGeom>
          <a:ln w="38100">
            <a:solidFill>
              <a:schemeClr val="accent6"/>
            </a:solidFill>
          </a:ln>
        </p:spPr>
      </p:pic>
      <p:pic>
        <p:nvPicPr>
          <p:cNvPr id="10" name="Imagen 9">
            <a:extLst>
              <a:ext uri="{FF2B5EF4-FFF2-40B4-BE49-F238E27FC236}">
                <a16:creationId xmlns:a16="http://schemas.microsoft.com/office/drawing/2014/main" id="{DAA07F49-1C4E-F974-F7BF-8D0F676B8779}"/>
              </a:ext>
            </a:extLst>
          </p:cNvPr>
          <p:cNvPicPr>
            <a:picLocks noChangeAspect="1"/>
          </p:cNvPicPr>
          <p:nvPr/>
        </p:nvPicPr>
        <p:blipFill>
          <a:blip r:embed="rId5"/>
          <a:srcRect l="16113" t="12136" r="6726" b="14215"/>
          <a:stretch/>
        </p:blipFill>
        <p:spPr>
          <a:xfrm>
            <a:off x="8682025" y="3057525"/>
            <a:ext cx="2619070" cy="2184626"/>
          </a:xfrm>
          <a:prstGeom prst="rect">
            <a:avLst/>
          </a:prstGeom>
          <a:ln w="38100">
            <a:solidFill>
              <a:schemeClr val="accent1"/>
            </a:solidFill>
          </a:ln>
        </p:spPr>
      </p:pic>
      <p:sp>
        <p:nvSpPr>
          <p:cNvPr id="11" name="Rectángulo 10">
            <a:extLst>
              <a:ext uri="{FF2B5EF4-FFF2-40B4-BE49-F238E27FC236}">
                <a16:creationId xmlns:a16="http://schemas.microsoft.com/office/drawing/2014/main" id="{ECE2EED0-63D0-C5B6-47AA-E1303DFF7402}"/>
              </a:ext>
            </a:extLst>
          </p:cNvPr>
          <p:cNvSpPr/>
          <p:nvPr/>
        </p:nvSpPr>
        <p:spPr>
          <a:xfrm>
            <a:off x="7458074" y="4333875"/>
            <a:ext cx="447675" cy="419100"/>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s-ES"/>
          </a:p>
        </p:txBody>
      </p:sp>
      <p:sp>
        <p:nvSpPr>
          <p:cNvPr id="12" name="Rectángulo 11">
            <a:extLst>
              <a:ext uri="{FF2B5EF4-FFF2-40B4-BE49-F238E27FC236}">
                <a16:creationId xmlns:a16="http://schemas.microsoft.com/office/drawing/2014/main" id="{0F4B528A-0C3C-0B08-904A-4842CB096B91}"/>
              </a:ext>
            </a:extLst>
          </p:cNvPr>
          <p:cNvSpPr/>
          <p:nvPr/>
        </p:nvSpPr>
        <p:spPr>
          <a:xfrm>
            <a:off x="1409699" y="3219449"/>
            <a:ext cx="647701" cy="504825"/>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s-ES"/>
          </a:p>
        </p:txBody>
      </p:sp>
      <p:sp>
        <p:nvSpPr>
          <p:cNvPr id="13" name="Content Placeholder 2">
            <a:extLst>
              <a:ext uri="{FF2B5EF4-FFF2-40B4-BE49-F238E27FC236}">
                <a16:creationId xmlns:a16="http://schemas.microsoft.com/office/drawing/2014/main" id="{27FA052A-8847-649F-D202-BAD62066720E}"/>
              </a:ext>
            </a:extLst>
          </p:cNvPr>
          <p:cNvSpPr txBox="1">
            <a:spLocks/>
          </p:cNvSpPr>
          <p:nvPr/>
        </p:nvSpPr>
        <p:spPr>
          <a:xfrm>
            <a:off x="770012" y="5242151"/>
            <a:ext cx="10531084" cy="11850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600" dirty="0">
                <a:solidFill>
                  <a:schemeClr val="accent3">
                    <a:lumMod val="25000"/>
                  </a:schemeClr>
                </a:solidFill>
                <a:latin typeface="Abadi" panose="020B0604020104020204" pitchFamily="34" charset="0"/>
              </a:rPr>
              <a:t>All </a:t>
            </a:r>
            <a:r>
              <a:rPr lang="en-US" sz="1600" dirty="0" err="1">
                <a:solidFill>
                  <a:schemeClr val="accent3">
                    <a:lumMod val="25000"/>
                  </a:schemeClr>
                </a:solidFill>
                <a:latin typeface="Abadi" panose="020B0604020104020204" pitchFamily="34" charset="0"/>
              </a:rPr>
              <a:t>lauch</a:t>
            </a:r>
            <a:r>
              <a:rPr lang="en-US" sz="1600" dirty="0">
                <a:solidFill>
                  <a:schemeClr val="accent3">
                    <a:lumMod val="25000"/>
                  </a:schemeClr>
                </a:solidFill>
                <a:latin typeface="Abadi" panose="020B0604020104020204" pitchFamily="34" charset="0"/>
              </a:rPr>
              <a:t> sites are near the coast </a:t>
            </a:r>
          </a:p>
          <a:p>
            <a:pPr>
              <a:lnSpc>
                <a:spcPct val="100000"/>
              </a:lnSpc>
              <a:spcBef>
                <a:spcPts val="600"/>
              </a:spcBef>
            </a:pPr>
            <a:r>
              <a:rPr lang="en-US" sz="1600" dirty="0">
                <a:solidFill>
                  <a:schemeClr val="accent3">
                    <a:lumMod val="25000"/>
                  </a:schemeClr>
                </a:solidFill>
                <a:latin typeface="Abadi" panose="020B0604020104020204" pitchFamily="34" charset="0"/>
              </a:rPr>
              <a:t>Florida Sites: CCAFS LC-40, CCAFS SLC-40, and KSC LC-39A are located at a latitude of approximately 28.5°N, which is relatively close to the Equator (0° latitude). </a:t>
            </a:r>
          </a:p>
          <a:p>
            <a:pPr>
              <a:lnSpc>
                <a:spcPct val="100000"/>
              </a:lnSpc>
              <a:spcBef>
                <a:spcPts val="600"/>
              </a:spcBef>
            </a:pPr>
            <a:r>
              <a:rPr lang="en-US" sz="1600" dirty="0">
                <a:solidFill>
                  <a:schemeClr val="accent3">
                    <a:lumMod val="25000"/>
                  </a:schemeClr>
                </a:solidFill>
                <a:latin typeface="Abadi" panose="020B0604020104020204" pitchFamily="34" charset="0"/>
              </a:rPr>
              <a:t>California Site: VAFB SLC-4E, located at a latitude of approximately 34.6°N, is farther from the Equator.</a:t>
            </a:r>
            <a:endParaRPr lang="en-US" sz="200" dirty="0">
              <a:solidFill>
                <a:schemeClr val="accent4">
                  <a:lumMod val="75000"/>
                </a:schemeClr>
              </a:solidFill>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pf success/failed launches for each site</a:t>
            </a:r>
          </a:p>
        </p:txBody>
      </p:sp>
      <p:pic>
        <p:nvPicPr>
          <p:cNvPr id="4" name="Imagen 3">
            <a:extLst>
              <a:ext uri="{FF2B5EF4-FFF2-40B4-BE49-F238E27FC236}">
                <a16:creationId xmlns:a16="http://schemas.microsoft.com/office/drawing/2014/main" id="{D04583C5-530B-968C-490E-7437E7C97096}"/>
              </a:ext>
            </a:extLst>
          </p:cNvPr>
          <p:cNvPicPr>
            <a:picLocks noChangeAspect="1"/>
          </p:cNvPicPr>
          <p:nvPr/>
        </p:nvPicPr>
        <p:blipFill>
          <a:blip r:embed="rId3"/>
          <a:srcRect l="6340" t="19833" r="6794" b="8636"/>
          <a:stretch/>
        </p:blipFill>
        <p:spPr>
          <a:xfrm>
            <a:off x="855737" y="1304925"/>
            <a:ext cx="7356500" cy="2048161"/>
          </a:xfrm>
          <a:prstGeom prst="rect">
            <a:avLst/>
          </a:prstGeom>
        </p:spPr>
      </p:pic>
      <p:pic>
        <p:nvPicPr>
          <p:cNvPr id="7" name="Imagen 6">
            <a:extLst>
              <a:ext uri="{FF2B5EF4-FFF2-40B4-BE49-F238E27FC236}">
                <a16:creationId xmlns:a16="http://schemas.microsoft.com/office/drawing/2014/main" id="{4D29FBE0-8FA8-2D5E-2AE0-EB6B78C06F6D}"/>
              </a:ext>
            </a:extLst>
          </p:cNvPr>
          <p:cNvPicPr>
            <a:picLocks noChangeAspect="1"/>
          </p:cNvPicPr>
          <p:nvPr/>
        </p:nvPicPr>
        <p:blipFill>
          <a:blip r:embed="rId4"/>
          <a:srcRect b="5192"/>
          <a:stretch/>
        </p:blipFill>
        <p:spPr>
          <a:xfrm>
            <a:off x="3863341" y="3429000"/>
            <a:ext cx="2048161" cy="1941823"/>
          </a:xfrm>
          <a:prstGeom prst="rect">
            <a:avLst/>
          </a:prstGeom>
        </p:spPr>
      </p:pic>
      <p:pic>
        <p:nvPicPr>
          <p:cNvPr id="10" name="Imagen 9">
            <a:extLst>
              <a:ext uri="{FF2B5EF4-FFF2-40B4-BE49-F238E27FC236}">
                <a16:creationId xmlns:a16="http://schemas.microsoft.com/office/drawing/2014/main" id="{9F70F148-9D06-CC95-89CE-0059790BDE91}"/>
              </a:ext>
            </a:extLst>
          </p:cNvPr>
          <p:cNvPicPr>
            <a:picLocks noChangeAspect="1"/>
          </p:cNvPicPr>
          <p:nvPr/>
        </p:nvPicPr>
        <p:blipFill>
          <a:blip r:embed="rId5"/>
          <a:stretch>
            <a:fillRect/>
          </a:stretch>
        </p:blipFill>
        <p:spPr>
          <a:xfrm>
            <a:off x="6096000" y="3429000"/>
            <a:ext cx="2094550" cy="1941823"/>
          </a:xfrm>
          <a:prstGeom prst="rect">
            <a:avLst/>
          </a:prstGeom>
        </p:spPr>
      </p:pic>
      <p:grpSp>
        <p:nvGrpSpPr>
          <p:cNvPr id="15" name="Grupo 14">
            <a:extLst>
              <a:ext uri="{FF2B5EF4-FFF2-40B4-BE49-F238E27FC236}">
                <a16:creationId xmlns:a16="http://schemas.microsoft.com/office/drawing/2014/main" id="{550E9B6A-C550-85AC-71D7-537CFECC99A0}"/>
              </a:ext>
            </a:extLst>
          </p:cNvPr>
          <p:cNvGrpSpPr/>
          <p:nvPr/>
        </p:nvGrpSpPr>
        <p:grpSpPr>
          <a:xfrm>
            <a:off x="8328660" y="1304925"/>
            <a:ext cx="3007603" cy="4065898"/>
            <a:chOff x="5041899" y="2127249"/>
            <a:chExt cx="2705102" cy="3600451"/>
          </a:xfrm>
        </p:grpSpPr>
        <p:pic>
          <p:nvPicPr>
            <p:cNvPr id="12" name="Imagen 11">
              <a:extLst>
                <a:ext uri="{FF2B5EF4-FFF2-40B4-BE49-F238E27FC236}">
                  <a16:creationId xmlns:a16="http://schemas.microsoft.com/office/drawing/2014/main" id="{C379EE93-F49E-E01F-462E-B1D12365AC77}"/>
                </a:ext>
              </a:extLst>
            </p:cNvPr>
            <p:cNvPicPr>
              <a:picLocks noChangeAspect="1"/>
            </p:cNvPicPr>
            <p:nvPr/>
          </p:nvPicPr>
          <p:blipFill>
            <a:blip r:embed="rId6"/>
            <a:srcRect l="23752" t="5914" r="26186" b="7189"/>
            <a:stretch/>
          </p:blipFill>
          <p:spPr>
            <a:xfrm>
              <a:off x="5041899" y="2127249"/>
              <a:ext cx="2705102" cy="3600451"/>
            </a:xfrm>
            <a:prstGeom prst="rect">
              <a:avLst/>
            </a:prstGeom>
          </p:spPr>
        </p:pic>
        <p:pic>
          <p:nvPicPr>
            <p:cNvPr id="14" name="Imagen 13">
              <a:extLst>
                <a:ext uri="{FF2B5EF4-FFF2-40B4-BE49-F238E27FC236}">
                  <a16:creationId xmlns:a16="http://schemas.microsoft.com/office/drawing/2014/main" id="{F548A39F-076D-8611-1AF2-3C4A501C047D}"/>
                </a:ext>
              </a:extLst>
            </p:cNvPr>
            <p:cNvPicPr>
              <a:picLocks noChangeAspect="1"/>
            </p:cNvPicPr>
            <p:nvPr/>
          </p:nvPicPr>
          <p:blipFill>
            <a:blip r:embed="rId7">
              <a:alphaModFix/>
            </a:blip>
            <a:srcRect l="19366" t="4072" r="24687" b="54775"/>
            <a:stretch/>
          </p:blipFill>
          <p:spPr>
            <a:xfrm>
              <a:off x="5041899" y="2127249"/>
              <a:ext cx="2705101" cy="1689101"/>
            </a:xfrm>
            <a:prstGeom prst="rect">
              <a:avLst/>
            </a:prstGeom>
          </p:spPr>
        </p:pic>
      </p:grpSp>
      <p:sp>
        <p:nvSpPr>
          <p:cNvPr id="17" name="CuadroTexto 16">
            <a:extLst>
              <a:ext uri="{FF2B5EF4-FFF2-40B4-BE49-F238E27FC236}">
                <a16:creationId xmlns:a16="http://schemas.microsoft.com/office/drawing/2014/main" id="{43F0F8DB-5110-E3B4-AB36-6153F8FBFB92}"/>
              </a:ext>
            </a:extLst>
          </p:cNvPr>
          <p:cNvSpPr txBox="1"/>
          <p:nvPr/>
        </p:nvSpPr>
        <p:spPr>
          <a:xfrm>
            <a:off x="6091716" y="3385646"/>
            <a:ext cx="1638300"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KSC LC-39A</a:t>
            </a:r>
            <a:endParaRPr lang="es-ES" dirty="0"/>
          </a:p>
        </p:txBody>
      </p:sp>
      <p:sp>
        <p:nvSpPr>
          <p:cNvPr id="19" name="CuadroTexto 18">
            <a:extLst>
              <a:ext uri="{FF2B5EF4-FFF2-40B4-BE49-F238E27FC236}">
                <a16:creationId xmlns:a16="http://schemas.microsoft.com/office/drawing/2014/main" id="{B3FFDBD6-0178-5E59-0104-E3699FB33501}"/>
              </a:ext>
            </a:extLst>
          </p:cNvPr>
          <p:cNvSpPr txBox="1"/>
          <p:nvPr/>
        </p:nvSpPr>
        <p:spPr>
          <a:xfrm>
            <a:off x="3867150" y="3411974"/>
            <a:ext cx="1638300"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VAFB SLC-4E</a:t>
            </a:r>
            <a:endParaRPr lang="es-ES" dirty="0"/>
          </a:p>
        </p:txBody>
      </p:sp>
      <p:sp>
        <p:nvSpPr>
          <p:cNvPr id="21" name="CuadroTexto 20">
            <a:extLst>
              <a:ext uri="{FF2B5EF4-FFF2-40B4-BE49-F238E27FC236}">
                <a16:creationId xmlns:a16="http://schemas.microsoft.com/office/drawing/2014/main" id="{18AD8E39-98FB-0044-D1C7-4A98EB47EA71}"/>
              </a:ext>
            </a:extLst>
          </p:cNvPr>
          <p:cNvSpPr txBox="1"/>
          <p:nvPr/>
        </p:nvSpPr>
        <p:spPr>
          <a:xfrm>
            <a:off x="8857101" y="1373117"/>
            <a:ext cx="1950720"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CCAFS SLC-40</a:t>
            </a:r>
            <a:endParaRPr lang="es-ES" dirty="0"/>
          </a:p>
        </p:txBody>
      </p:sp>
      <p:sp>
        <p:nvSpPr>
          <p:cNvPr id="23" name="CuadroTexto 22">
            <a:extLst>
              <a:ext uri="{FF2B5EF4-FFF2-40B4-BE49-F238E27FC236}">
                <a16:creationId xmlns:a16="http://schemas.microsoft.com/office/drawing/2014/main" id="{03DE478D-F085-447E-5F0D-6C01B6EB20CB}"/>
              </a:ext>
            </a:extLst>
          </p:cNvPr>
          <p:cNvSpPr txBox="1"/>
          <p:nvPr/>
        </p:nvSpPr>
        <p:spPr>
          <a:xfrm>
            <a:off x="8544181" y="3117066"/>
            <a:ext cx="1638300" cy="369332"/>
          </a:xfrm>
          <a:prstGeom prst="rect">
            <a:avLst/>
          </a:prstGeom>
          <a:noFill/>
        </p:spPr>
        <p:txBody>
          <a:bodyPr wrap="square">
            <a:spAutoFit/>
          </a:bodyPr>
          <a:lstStyle/>
          <a:p>
            <a:pPr algn="r"/>
            <a:r>
              <a:rPr lang="en-US" sz="1800" dirty="0">
                <a:solidFill>
                  <a:schemeClr val="accent3">
                    <a:lumMod val="25000"/>
                  </a:schemeClr>
                </a:solidFill>
                <a:latin typeface="Abadi" panose="020B0604020104020204" pitchFamily="34" charset="0"/>
              </a:rPr>
              <a:t>CCAFS LC-40</a:t>
            </a:r>
          </a:p>
        </p:txBody>
      </p:sp>
      <p:sp>
        <p:nvSpPr>
          <p:cNvPr id="25" name="Content Placeholder 2">
            <a:extLst>
              <a:ext uri="{FF2B5EF4-FFF2-40B4-BE49-F238E27FC236}">
                <a16:creationId xmlns:a16="http://schemas.microsoft.com/office/drawing/2014/main" id="{3A2DD5D6-13AD-7506-7F2D-1AC143112975}"/>
              </a:ext>
            </a:extLst>
          </p:cNvPr>
          <p:cNvSpPr txBox="1">
            <a:spLocks/>
          </p:cNvSpPr>
          <p:nvPr/>
        </p:nvSpPr>
        <p:spPr>
          <a:xfrm>
            <a:off x="770012" y="3444936"/>
            <a:ext cx="3093330" cy="31463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400" dirty="0">
                <a:solidFill>
                  <a:schemeClr val="accent3">
                    <a:lumMod val="25000"/>
                  </a:schemeClr>
                </a:solidFill>
                <a:latin typeface="Abadi" panose="020B0604020104020204" pitchFamily="34" charset="0"/>
              </a:rPr>
              <a:t>KSC LC-39A shows a larger proportion of green markers, indicating a higher success rate.</a:t>
            </a:r>
          </a:p>
          <a:p>
            <a:pPr>
              <a:lnSpc>
                <a:spcPct val="100000"/>
              </a:lnSpc>
              <a:spcBef>
                <a:spcPts val="600"/>
              </a:spcBef>
            </a:pPr>
            <a:r>
              <a:rPr lang="en-US" sz="1400" dirty="0">
                <a:solidFill>
                  <a:schemeClr val="accent3">
                    <a:lumMod val="25000"/>
                  </a:schemeClr>
                </a:solidFill>
                <a:latin typeface="Abadi" panose="020B0604020104020204" pitchFamily="34" charset="0"/>
              </a:rPr>
              <a:t>VAFB SLC-4E also exhibits a good balance of successful launches compared to failures.</a:t>
            </a:r>
          </a:p>
          <a:p>
            <a:pPr>
              <a:lnSpc>
                <a:spcPct val="100000"/>
              </a:lnSpc>
              <a:spcBef>
                <a:spcPts val="600"/>
              </a:spcBef>
            </a:pPr>
            <a:r>
              <a:rPr lang="en-US" sz="1400" dirty="0">
                <a:solidFill>
                  <a:schemeClr val="accent3">
                    <a:lumMod val="25000"/>
                  </a:schemeClr>
                </a:solidFill>
                <a:latin typeface="Abadi" panose="020B0604020104020204" pitchFamily="34" charset="0"/>
              </a:rPr>
              <a:t>CCAFS LC-40 has a mix, with a noticeable cluster of red markers indicating failed launches early on.</a:t>
            </a:r>
          </a:p>
        </p:txBody>
      </p:sp>
      <p:sp>
        <p:nvSpPr>
          <p:cNvPr id="28" name="CuadroTexto 27">
            <a:extLst>
              <a:ext uri="{FF2B5EF4-FFF2-40B4-BE49-F238E27FC236}">
                <a16:creationId xmlns:a16="http://schemas.microsoft.com/office/drawing/2014/main" id="{01241456-F0B3-0CD8-6652-4E7713E42D47}"/>
              </a:ext>
            </a:extLst>
          </p:cNvPr>
          <p:cNvSpPr txBox="1"/>
          <p:nvPr/>
        </p:nvSpPr>
        <p:spPr>
          <a:xfrm>
            <a:off x="647700" y="5588995"/>
            <a:ext cx="6096000" cy="523220"/>
          </a:xfrm>
          <a:prstGeom prst="rect">
            <a:avLst/>
          </a:prstGeom>
          <a:noFill/>
        </p:spPr>
        <p:txBody>
          <a:bodyPr wrap="square">
            <a:spAutoFit/>
          </a:bodyPr>
          <a:lstStyle/>
          <a:p>
            <a:pPr marL="285750" indent="-285750">
              <a:lnSpc>
                <a:spcPct val="100000"/>
              </a:lnSpc>
              <a:spcBef>
                <a:spcPts val="6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CCAFS SLC-40 appears to have fewer launches overall but still includes a mix of successes and failures.</a:t>
            </a:r>
            <a:endParaRPr lang="en-US" sz="100" dirty="0">
              <a:solidFill>
                <a:schemeClr val="accent4">
                  <a:lumMod val="75000"/>
                </a:schemeClr>
              </a:solidFill>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distances between a launch site to its proximities</a:t>
            </a:r>
          </a:p>
        </p:txBody>
      </p:sp>
      <p:pic>
        <p:nvPicPr>
          <p:cNvPr id="4" name="Imagen 3">
            <a:extLst>
              <a:ext uri="{FF2B5EF4-FFF2-40B4-BE49-F238E27FC236}">
                <a16:creationId xmlns:a16="http://schemas.microsoft.com/office/drawing/2014/main" id="{AF463F48-80DD-98F4-B0A0-76035C5CBCFE}"/>
              </a:ext>
            </a:extLst>
          </p:cNvPr>
          <p:cNvPicPr>
            <a:picLocks noChangeAspect="1"/>
          </p:cNvPicPr>
          <p:nvPr/>
        </p:nvPicPr>
        <p:blipFill>
          <a:blip r:embed="rId3"/>
          <a:srcRect l="8185" r="12976"/>
          <a:stretch/>
        </p:blipFill>
        <p:spPr>
          <a:xfrm>
            <a:off x="6857999" y="1338617"/>
            <a:ext cx="4427611" cy="4558204"/>
          </a:xfrm>
          <a:prstGeom prst="rect">
            <a:avLst/>
          </a:prstGeom>
        </p:spPr>
      </p:pic>
      <p:pic>
        <p:nvPicPr>
          <p:cNvPr id="7" name="Imagen 6">
            <a:extLst>
              <a:ext uri="{FF2B5EF4-FFF2-40B4-BE49-F238E27FC236}">
                <a16:creationId xmlns:a16="http://schemas.microsoft.com/office/drawing/2014/main" id="{EF0D5A02-A843-031A-760C-30A3491FBF3D}"/>
              </a:ext>
            </a:extLst>
          </p:cNvPr>
          <p:cNvPicPr>
            <a:picLocks noChangeAspect="1"/>
          </p:cNvPicPr>
          <p:nvPr/>
        </p:nvPicPr>
        <p:blipFill>
          <a:blip r:embed="rId4"/>
          <a:stretch>
            <a:fillRect/>
          </a:stretch>
        </p:blipFill>
        <p:spPr>
          <a:xfrm>
            <a:off x="770012" y="1338617"/>
            <a:ext cx="6087988" cy="2312549"/>
          </a:xfrm>
          <a:prstGeom prst="rect">
            <a:avLst/>
          </a:prstGeom>
        </p:spPr>
      </p:pic>
      <p:sp>
        <p:nvSpPr>
          <p:cNvPr id="9" name="Content Placeholder 2">
            <a:extLst>
              <a:ext uri="{FF2B5EF4-FFF2-40B4-BE49-F238E27FC236}">
                <a16:creationId xmlns:a16="http://schemas.microsoft.com/office/drawing/2014/main" id="{FF780ED1-CEC2-AD65-F04B-4D3BD69DF9C4}"/>
              </a:ext>
            </a:extLst>
          </p:cNvPr>
          <p:cNvSpPr txBox="1">
            <a:spLocks/>
          </p:cNvSpPr>
          <p:nvPr/>
        </p:nvSpPr>
        <p:spPr>
          <a:xfrm>
            <a:off x="770011" y="3747406"/>
            <a:ext cx="5949196" cy="28438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400" dirty="0">
                <a:solidFill>
                  <a:schemeClr val="accent3">
                    <a:lumMod val="25000"/>
                  </a:schemeClr>
                </a:solidFill>
                <a:latin typeface="Abadi" panose="020B0604020104020204" pitchFamily="34" charset="0"/>
              </a:rPr>
              <a:t>Railways: Some launch sites may be designed near railways to facilitate the transportation of large components like rockets, which may need rail transport for delivery to the launch pad.</a:t>
            </a:r>
          </a:p>
          <a:p>
            <a:pPr>
              <a:lnSpc>
                <a:spcPct val="100000"/>
              </a:lnSpc>
              <a:spcBef>
                <a:spcPts val="600"/>
              </a:spcBef>
            </a:pPr>
            <a:r>
              <a:rPr lang="en-US" sz="1400" dirty="0">
                <a:solidFill>
                  <a:schemeClr val="accent3">
                    <a:lumMod val="25000"/>
                  </a:schemeClr>
                </a:solidFill>
                <a:latin typeface="Abadi" panose="020B0604020104020204" pitchFamily="34" charset="0"/>
              </a:rPr>
              <a:t>Highways: Launch sites are often located near major highways because it provides quick access for transportation purposes</a:t>
            </a:r>
          </a:p>
          <a:p>
            <a:pPr>
              <a:lnSpc>
                <a:spcPct val="100000"/>
              </a:lnSpc>
              <a:spcBef>
                <a:spcPts val="600"/>
              </a:spcBef>
            </a:pPr>
            <a:r>
              <a:rPr lang="en-US" sz="1400" dirty="0">
                <a:solidFill>
                  <a:schemeClr val="accent3">
                    <a:lumMod val="25000"/>
                  </a:schemeClr>
                </a:solidFill>
                <a:latin typeface="Abadi" panose="020B0604020104020204" pitchFamily="34" charset="0"/>
              </a:rPr>
              <a:t>Coastline: near coastlines to avoid potential risks to populated areas. Launching over the ocean minimizes the risk of damaging properties or causing injuries in case of an accident during launch.</a:t>
            </a:r>
          </a:p>
          <a:p>
            <a:pPr>
              <a:lnSpc>
                <a:spcPct val="100000"/>
              </a:lnSpc>
              <a:spcBef>
                <a:spcPts val="600"/>
              </a:spcBef>
            </a:pPr>
            <a:r>
              <a:rPr lang="en-US" sz="1400" dirty="0">
                <a:solidFill>
                  <a:schemeClr val="accent3">
                    <a:lumMod val="25000"/>
                  </a:schemeClr>
                </a:solidFill>
                <a:latin typeface="Abadi" panose="020B0604020104020204" pitchFamily="34" charset="0"/>
              </a:rPr>
              <a:t>Cities: located at a considerable distance from major cities o ensure safety in case of a launch failure</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6869" name="Picture 5" descr="Inmovilizan el Falcon 9 de SpaceX: las misiones de rescate de astronautas y  Polaris 9 quedan comprometidas | WIRED">
            <a:extLst>
              <a:ext uri="{FF2B5EF4-FFF2-40B4-BE49-F238E27FC236}">
                <a16:creationId xmlns:a16="http://schemas.microsoft.com/office/drawing/2014/main" id="{1787ACBE-63DC-5141-BEC3-78977555659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7450" y="1386567"/>
            <a:ext cx="10731350" cy="225470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has revolutionized space travel by reusing the first stage of its Falcon 9 rockets, which significantly reduces the cost of space launches. The ability to predict whether a first-stage booster will land successfully is key to maximizing cost savings and operational efficiency.</a:t>
            </a:r>
          </a:p>
          <a:p>
            <a:pPr marL="0" indent="0">
              <a:spcBef>
                <a:spcPts val="1400"/>
              </a:spcBef>
              <a:buNone/>
            </a:pPr>
            <a:r>
              <a:rPr lang="en-US" sz="2200" dirty="0">
                <a:solidFill>
                  <a:schemeClr val="accent3">
                    <a:lumMod val="25000"/>
                  </a:schemeClr>
                </a:solidFill>
                <a:latin typeface="Abadi" panose="020B0604020104020204" pitchFamily="34" charset="0"/>
              </a:rPr>
              <a:t>This project leverages historical data from SpaceX’s rocket launches to build a machine learning model that predicts whether the first-stage booster will land successfully or not. This prediction can help SpaceX plan future launches more effectively by identifying when a booster is more likely to be reused, thus optimizing costs.</a:t>
            </a:r>
          </a:p>
        </p:txBody>
      </p:sp>
      <p:sp>
        <p:nvSpPr>
          <p:cNvPr id="2" name="Rectángulo 1">
            <a:extLst>
              <a:ext uri="{FF2B5EF4-FFF2-40B4-BE49-F238E27FC236}">
                <a16:creationId xmlns:a16="http://schemas.microsoft.com/office/drawing/2014/main" id="{ECF95F01-D68E-3FD4-43BE-3CD06533070A}"/>
              </a:ext>
            </a:extLst>
          </p:cNvPr>
          <p:cNvSpPr/>
          <p:nvPr/>
        </p:nvSpPr>
        <p:spPr>
          <a:xfrm>
            <a:off x="727450" y="2392136"/>
            <a:ext cx="10630732" cy="119198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7" name="CuadroTexto 6">
            <a:extLst>
              <a:ext uri="{FF2B5EF4-FFF2-40B4-BE49-F238E27FC236}">
                <a16:creationId xmlns:a16="http://schemas.microsoft.com/office/drawing/2014/main" id="{91D04C4E-1325-8708-2458-8F6D9C2C7604}"/>
              </a:ext>
            </a:extLst>
          </p:cNvPr>
          <p:cNvSpPr txBox="1"/>
          <p:nvPr/>
        </p:nvSpPr>
        <p:spPr>
          <a:xfrm>
            <a:off x="829090" y="3991344"/>
            <a:ext cx="10427452" cy="1754326"/>
          </a:xfrm>
          <a:prstGeom prst="rect">
            <a:avLst/>
          </a:prstGeom>
          <a:noFill/>
        </p:spPr>
        <p:txBody>
          <a:bodyPr wrap="square">
            <a:spAutoFit/>
          </a:bodyPr>
          <a:lstStyle/>
          <a:p>
            <a:pPr marL="285750" indent="-285750">
              <a:buFont typeface="Arial" panose="020B0604020202020204" pitchFamily="34" charset="0"/>
              <a:buChar char="•"/>
            </a:pPr>
            <a:r>
              <a:rPr lang="en-US" b="1" dirty="0"/>
              <a:t>What Factors Affect Rocket Landing Success? </a:t>
            </a:r>
            <a:r>
              <a:rPr lang="en-US" dirty="0"/>
              <a:t>We want to identify the key features (such as launch site, payload, booster version) that influence the success or failure of a rocket landing.</a:t>
            </a:r>
          </a:p>
          <a:p>
            <a:pPr marL="285750" indent="-285750">
              <a:buFont typeface="Arial" panose="020B0604020202020204" pitchFamily="34" charset="0"/>
              <a:buChar char="•"/>
            </a:pPr>
            <a:r>
              <a:rPr lang="en-US" b="1" dirty="0"/>
              <a:t>Can We Accurately Predict Landing Success? </a:t>
            </a:r>
            <a:r>
              <a:rPr lang="en-US" dirty="0"/>
              <a:t>Can machine learning models predict whether a first-stage booster will land successfully, based on historical data, with high accuracy?</a:t>
            </a:r>
          </a:p>
          <a:p>
            <a:pPr marL="285750" indent="-285750">
              <a:buFont typeface="Arial" panose="020B0604020202020204" pitchFamily="34" charset="0"/>
              <a:buChar char="•"/>
            </a:pPr>
            <a:r>
              <a:rPr lang="en-US" b="1" dirty="0"/>
              <a:t>How Can This Prediction Improve SpaceX’s Operations? </a:t>
            </a:r>
            <a:r>
              <a:rPr lang="en-US" dirty="0"/>
              <a:t>Can we provide actionable insights that will help SpaceX optimize its operations, reduce costs, and increase the reuse of Falcon 9 boosters?</a:t>
            </a:r>
            <a:endParaRPr lang="es-E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t>
            </a:r>
            <a:r>
              <a:rPr lang="en-US" dirty="0" err="1">
                <a:solidFill>
                  <a:srgbClr val="0B49CB"/>
                </a:solidFill>
                <a:latin typeface="Abadi"/>
              </a:rPr>
              <a:t>Lauch</a:t>
            </a:r>
            <a:r>
              <a:rPr lang="en-US" dirty="0">
                <a:solidFill>
                  <a:srgbClr val="0B49CB"/>
                </a:solidFill>
                <a:latin typeface="Abadi"/>
              </a:rPr>
              <a:t> Success Counts for all Sites</a:t>
            </a:r>
          </a:p>
        </p:txBody>
      </p:sp>
      <p:sp>
        <p:nvSpPr>
          <p:cNvPr id="15" name="Content Placeholder 2">
            <a:extLst>
              <a:ext uri="{FF2B5EF4-FFF2-40B4-BE49-F238E27FC236}">
                <a16:creationId xmlns:a16="http://schemas.microsoft.com/office/drawing/2014/main" id="{7A68E4B7-A54C-88DD-37AE-75FB4DA9D241}"/>
              </a:ext>
            </a:extLst>
          </p:cNvPr>
          <p:cNvSpPr txBox="1">
            <a:spLocks/>
          </p:cNvSpPr>
          <p:nvPr/>
        </p:nvSpPr>
        <p:spPr>
          <a:xfrm>
            <a:off x="963386" y="2522764"/>
            <a:ext cx="4155621" cy="31350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solidFill>
                  <a:schemeClr val="accent6"/>
                </a:solidFill>
                <a:latin typeface="Abadi" panose="020B0604020104020204" pitchFamily="34" charset="0"/>
              </a:rPr>
              <a:t>KSC LC-39 A </a:t>
            </a:r>
            <a:r>
              <a:rPr lang="en-US" sz="1800" dirty="0">
                <a:solidFill>
                  <a:schemeClr val="accent3">
                    <a:lumMod val="25000"/>
                  </a:schemeClr>
                </a:solidFill>
                <a:latin typeface="Abadi" panose="020B0604020104020204" pitchFamily="34" charset="0"/>
              </a:rPr>
              <a:t>has the highest percentage of successful launches at 41.2%. Stands out as the most successful launch site.</a:t>
            </a:r>
          </a:p>
          <a:p>
            <a:pPr>
              <a:lnSpc>
                <a:spcPct val="100000"/>
              </a:lnSpc>
              <a:spcBef>
                <a:spcPts val="600"/>
              </a:spcBef>
            </a:pPr>
            <a:r>
              <a:rPr lang="en-US" sz="1800" dirty="0">
                <a:solidFill>
                  <a:srgbClr val="FF0000"/>
                </a:solidFill>
                <a:latin typeface="Abadi" panose="020B0604020104020204" pitchFamily="34" charset="0"/>
              </a:rPr>
              <a:t>CCAFS SLC-40 </a:t>
            </a:r>
            <a:r>
              <a:rPr lang="en-US" sz="1800" dirty="0">
                <a:solidFill>
                  <a:schemeClr val="accent3">
                    <a:lumMod val="25000"/>
                  </a:schemeClr>
                </a:solidFill>
                <a:latin typeface="Abadi" panose="020B0604020104020204" pitchFamily="34" charset="0"/>
              </a:rPr>
              <a:t>follows with 23% of successful launches. </a:t>
            </a:r>
          </a:p>
          <a:p>
            <a:pPr>
              <a:lnSpc>
                <a:spcPct val="100000"/>
              </a:lnSpc>
              <a:spcBef>
                <a:spcPts val="600"/>
              </a:spcBef>
            </a:pPr>
            <a:r>
              <a:rPr lang="en-US" sz="1800" dirty="0">
                <a:solidFill>
                  <a:srgbClr val="7030A0"/>
                </a:solidFill>
                <a:latin typeface="Abadi" panose="020B0604020104020204" pitchFamily="34" charset="0"/>
              </a:rPr>
              <a:t>VAFB SLC-4E </a:t>
            </a:r>
            <a:r>
              <a:rPr lang="en-US" sz="1800" dirty="0">
                <a:solidFill>
                  <a:schemeClr val="accent3">
                    <a:lumMod val="25000"/>
                  </a:schemeClr>
                </a:solidFill>
                <a:latin typeface="Abadi" panose="020B0604020104020204" pitchFamily="34" charset="0"/>
              </a:rPr>
              <a:t>has 21.4% of the successful launches.</a:t>
            </a:r>
          </a:p>
          <a:p>
            <a:pPr>
              <a:lnSpc>
                <a:spcPct val="100000"/>
              </a:lnSpc>
              <a:spcBef>
                <a:spcPts val="600"/>
              </a:spcBef>
            </a:pPr>
            <a:r>
              <a:rPr lang="en-US" sz="1800" dirty="0">
                <a:solidFill>
                  <a:srgbClr val="0B49CB"/>
                </a:solidFill>
                <a:latin typeface="Abadi" panose="020B0604020104020204" pitchFamily="34" charset="0"/>
              </a:rPr>
              <a:t>CCAFS LC-40 </a:t>
            </a:r>
            <a:r>
              <a:rPr lang="en-US" sz="1800" dirty="0">
                <a:solidFill>
                  <a:schemeClr val="accent3">
                    <a:lumMod val="25000"/>
                  </a:schemeClr>
                </a:solidFill>
                <a:latin typeface="Abadi" panose="020B0604020104020204" pitchFamily="34" charset="0"/>
              </a:rPr>
              <a:t>contributes 14.4% to the total successful launches. </a:t>
            </a:r>
          </a:p>
        </p:txBody>
      </p:sp>
      <p:pic>
        <p:nvPicPr>
          <p:cNvPr id="17" name="Imagen 16">
            <a:extLst>
              <a:ext uri="{FF2B5EF4-FFF2-40B4-BE49-F238E27FC236}">
                <a16:creationId xmlns:a16="http://schemas.microsoft.com/office/drawing/2014/main" id="{B174F5C6-DF6D-2C02-2E17-5FC25C16E99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06835" y="1282123"/>
            <a:ext cx="5293979" cy="47434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site with highest launch success ratio </a:t>
            </a:r>
          </a:p>
        </p:txBody>
      </p:sp>
      <p:pic>
        <p:nvPicPr>
          <p:cNvPr id="7" name="Imagen 6">
            <a:extLst>
              <a:ext uri="{FF2B5EF4-FFF2-40B4-BE49-F238E27FC236}">
                <a16:creationId xmlns:a16="http://schemas.microsoft.com/office/drawing/2014/main" id="{2FCBEB9B-A232-3049-93B7-42CD79A2054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62976" y="1427501"/>
            <a:ext cx="5022635" cy="4736535"/>
          </a:xfrm>
          <a:prstGeom prst="rect">
            <a:avLst/>
          </a:prstGeom>
        </p:spPr>
      </p:pic>
      <p:sp>
        <p:nvSpPr>
          <p:cNvPr id="9" name="Content Placeholder 2">
            <a:extLst>
              <a:ext uri="{FF2B5EF4-FFF2-40B4-BE49-F238E27FC236}">
                <a16:creationId xmlns:a16="http://schemas.microsoft.com/office/drawing/2014/main" id="{95746B5C-1314-469B-F262-0F0D5F70A2E9}"/>
              </a:ext>
            </a:extLst>
          </p:cNvPr>
          <p:cNvSpPr txBox="1">
            <a:spLocks/>
          </p:cNvSpPr>
          <p:nvPr/>
        </p:nvSpPr>
        <p:spPr>
          <a:xfrm>
            <a:off x="1094015" y="2816871"/>
            <a:ext cx="4155621" cy="31350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000" dirty="0">
                <a:solidFill>
                  <a:schemeClr val="accent6"/>
                </a:solidFill>
                <a:latin typeface="Abadi" panose="020B0604020104020204" pitchFamily="34" charset="0"/>
              </a:rPr>
              <a:t>KSC LC-39 A </a:t>
            </a:r>
            <a:r>
              <a:rPr lang="en-US" sz="2000" dirty="0">
                <a:solidFill>
                  <a:schemeClr val="accent3">
                    <a:lumMod val="25000"/>
                  </a:schemeClr>
                </a:solidFill>
                <a:latin typeface="Abadi" panose="020B0604020104020204" pitchFamily="34" charset="0"/>
              </a:rPr>
              <a:t>has the highest percentage of successful launches.</a:t>
            </a:r>
          </a:p>
          <a:p>
            <a:pPr>
              <a:lnSpc>
                <a:spcPct val="100000"/>
              </a:lnSpc>
              <a:spcBef>
                <a:spcPts val="600"/>
              </a:spcBef>
            </a:pPr>
            <a:r>
              <a:rPr lang="en-US" sz="2000" dirty="0">
                <a:solidFill>
                  <a:schemeClr val="accent3">
                    <a:lumMod val="25000"/>
                  </a:schemeClr>
                </a:solidFill>
                <a:latin typeface="Abadi" panose="020B0604020104020204" pitchFamily="34" charset="0"/>
              </a:rPr>
              <a:t>The rate of success is </a:t>
            </a:r>
            <a:r>
              <a:rPr lang="en-US" sz="2000" dirty="0">
                <a:solidFill>
                  <a:schemeClr val="accent3">
                    <a:lumMod val="25000"/>
                  </a:schemeClr>
                </a:solidFill>
                <a:highlight>
                  <a:srgbClr val="D2A1ED"/>
                </a:highlight>
                <a:latin typeface="Abadi" panose="020B0604020104020204" pitchFamily="34" charset="0"/>
              </a:rPr>
              <a:t>76.9%</a:t>
            </a:r>
          </a:p>
          <a:p>
            <a:pPr>
              <a:lnSpc>
                <a:spcPct val="100000"/>
              </a:lnSpc>
              <a:spcBef>
                <a:spcPts val="600"/>
              </a:spcBef>
            </a:pPr>
            <a:r>
              <a:rPr lang="en-US" sz="2000" dirty="0">
                <a:solidFill>
                  <a:schemeClr val="accent3">
                    <a:lumMod val="25000"/>
                  </a:schemeClr>
                </a:solidFill>
                <a:latin typeface="Abadi" panose="020B0604020104020204" pitchFamily="34" charset="0"/>
              </a:rPr>
              <a:t>Only 23.1% of the </a:t>
            </a:r>
            <a:r>
              <a:rPr lang="en-US" sz="2000" dirty="0" err="1">
                <a:solidFill>
                  <a:schemeClr val="accent3">
                    <a:lumMod val="25000"/>
                  </a:schemeClr>
                </a:solidFill>
                <a:latin typeface="Abadi" panose="020B0604020104020204" pitchFamily="34" charset="0"/>
              </a:rPr>
              <a:t>misions</a:t>
            </a:r>
            <a:r>
              <a:rPr lang="en-US" sz="2000" dirty="0">
                <a:solidFill>
                  <a:schemeClr val="accent3">
                    <a:lumMod val="25000"/>
                  </a:schemeClr>
                </a:solidFill>
                <a:latin typeface="Abadi" panose="020B0604020104020204" pitchFamily="34" charset="0"/>
              </a:rPr>
              <a:t> became un failure</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of Payload vs. Launch Outcome scatter plot for all sites</a:t>
            </a:r>
          </a:p>
        </p:txBody>
      </p:sp>
      <p:pic>
        <p:nvPicPr>
          <p:cNvPr id="4" name="Imagen 3">
            <a:extLst>
              <a:ext uri="{FF2B5EF4-FFF2-40B4-BE49-F238E27FC236}">
                <a16:creationId xmlns:a16="http://schemas.microsoft.com/office/drawing/2014/main" id="{62CBF9EE-995F-4AD7-B4E8-9485E3D16AEF}"/>
              </a:ext>
            </a:extLst>
          </p:cNvPr>
          <p:cNvPicPr>
            <a:picLocks noChangeAspect="1"/>
          </p:cNvPicPr>
          <p:nvPr/>
        </p:nvPicPr>
        <p:blipFill>
          <a:blip r:embed="rId3">
            <a:clrChange>
              <a:clrFrom>
                <a:srgbClr val="FFFFFF"/>
              </a:clrFrom>
              <a:clrTo>
                <a:srgbClr val="FFFFFF">
                  <a:alpha val="0"/>
                </a:srgbClr>
              </a:clrTo>
            </a:clrChange>
          </a:blip>
          <a:srcRect r="11076"/>
          <a:stretch/>
        </p:blipFill>
        <p:spPr>
          <a:xfrm>
            <a:off x="706637" y="1519520"/>
            <a:ext cx="7886700" cy="2401756"/>
          </a:xfrm>
          <a:prstGeom prst="rect">
            <a:avLst/>
          </a:prstGeom>
        </p:spPr>
      </p:pic>
      <p:pic>
        <p:nvPicPr>
          <p:cNvPr id="7" name="Imagen 6">
            <a:extLst>
              <a:ext uri="{FF2B5EF4-FFF2-40B4-BE49-F238E27FC236}">
                <a16:creationId xmlns:a16="http://schemas.microsoft.com/office/drawing/2014/main" id="{227B3E1F-AAE9-18A0-ABDE-303C361EF407}"/>
              </a:ext>
            </a:extLst>
          </p:cNvPr>
          <p:cNvPicPr>
            <a:picLocks noChangeAspect="1"/>
          </p:cNvPicPr>
          <p:nvPr/>
        </p:nvPicPr>
        <p:blipFill>
          <a:blip r:embed="rId4">
            <a:clrChange>
              <a:clrFrom>
                <a:srgbClr val="FFFFFF"/>
              </a:clrFrom>
              <a:clrTo>
                <a:srgbClr val="FFFFFF">
                  <a:alpha val="0"/>
                </a:srgbClr>
              </a:clrTo>
            </a:clrChange>
          </a:blip>
          <a:srcRect r="10091"/>
          <a:stretch/>
        </p:blipFill>
        <p:spPr>
          <a:xfrm>
            <a:off x="734028" y="4205577"/>
            <a:ext cx="7961768" cy="2321933"/>
          </a:xfrm>
          <a:prstGeom prst="rect">
            <a:avLst/>
          </a:prstGeom>
        </p:spPr>
      </p:pic>
      <p:pic>
        <p:nvPicPr>
          <p:cNvPr id="8" name="Imagen 7">
            <a:extLst>
              <a:ext uri="{FF2B5EF4-FFF2-40B4-BE49-F238E27FC236}">
                <a16:creationId xmlns:a16="http://schemas.microsoft.com/office/drawing/2014/main" id="{FBF1DB45-57BD-C497-9778-1B00C9B1763F}"/>
              </a:ext>
            </a:extLst>
          </p:cNvPr>
          <p:cNvPicPr>
            <a:picLocks noChangeAspect="1"/>
          </p:cNvPicPr>
          <p:nvPr/>
        </p:nvPicPr>
        <p:blipFill>
          <a:blip r:embed="rId3">
            <a:clrChange>
              <a:clrFrom>
                <a:srgbClr val="FFFFFF"/>
              </a:clrFrom>
              <a:clrTo>
                <a:srgbClr val="FFFFFF">
                  <a:alpha val="0"/>
                </a:srgbClr>
              </a:clrTo>
            </a:clrChange>
          </a:blip>
          <a:srcRect l="89072" t="6532" r="5" b="55019"/>
          <a:stretch/>
        </p:blipFill>
        <p:spPr>
          <a:xfrm>
            <a:off x="285650" y="3654000"/>
            <a:ext cx="968721" cy="923453"/>
          </a:xfrm>
          <a:prstGeom prst="rect">
            <a:avLst/>
          </a:prstGeom>
        </p:spPr>
      </p:pic>
      <p:sp>
        <p:nvSpPr>
          <p:cNvPr id="9" name="Content Placeholder 2">
            <a:extLst>
              <a:ext uri="{FF2B5EF4-FFF2-40B4-BE49-F238E27FC236}">
                <a16:creationId xmlns:a16="http://schemas.microsoft.com/office/drawing/2014/main" id="{F4AFC391-EF40-5849-BE75-285686A2A3F8}"/>
              </a:ext>
            </a:extLst>
          </p:cNvPr>
          <p:cNvSpPr txBox="1">
            <a:spLocks/>
          </p:cNvSpPr>
          <p:nvPr/>
        </p:nvSpPr>
        <p:spPr>
          <a:xfrm>
            <a:off x="2703739" y="1325069"/>
            <a:ext cx="4155621" cy="438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buNone/>
            </a:pPr>
            <a:r>
              <a:rPr lang="en-US" sz="2000" dirty="0">
                <a:solidFill>
                  <a:schemeClr val="accent3">
                    <a:lumMod val="25000"/>
                  </a:schemeClr>
                </a:solidFill>
                <a:latin typeface="Abadi" panose="020B0604020104020204" pitchFamily="34" charset="0"/>
              </a:rPr>
              <a:t>0 – 10.000 kg</a:t>
            </a:r>
          </a:p>
        </p:txBody>
      </p:sp>
      <p:sp>
        <p:nvSpPr>
          <p:cNvPr id="10" name="Content Placeholder 2">
            <a:extLst>
              <a:ext uri="{FF2B5EF4-FFF2-40B4-BE49-F238E27FC236}">
                <a16:creationId xmlns:a16="http://schemas.microsoft.com/office/drawing/2014/main" id="{1EB90C55-9A7A-D1FC-985A-539958E26094}"/>
              </a:ext>
            </a:extLst>
          </p:cNvPr>
          <p:cNvSpPr txBox="1">
            <a:spLocks/>
          </p:cNvSpPr>
          <p:nvPr/>
        </p:nvSpPr>
        <p:spPr>
          <a:xfrm>
            <a:off x="2856139" y="3921276"/>
            <a:ext cx="4155621" cy="4384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buNone/>
            </a:pPr>
            <a:r>
              <a:rPr lang="en-US" sz="2000" dirty="0">
                <a:solidFill>
                  <a:schemeClr val="accent3">
                    <a:lumMod val="25000"/>
                  </a:schemeClr>
                </a:solidFill>
                <a:latin typeface="Abadi" panose="020B0604020104020204" pitchFamily="34" charset="0"/>
              </a:rPr>
              <a:t>2.000 – 4.000 kg</a:t>
            </a:r>
          </a:p>
        </p:txBody>
      </p:sp>
      <p:sp>
        <p:nvSpPr>
          <p:cNvPr id="11" name="Content Placeholder 2">
            <a:extLst>
              <a:ext uri="{FF2B5EF4-FFF2-40B4-BE49-F238E27FC236}">
                <a16:creationId xmlns:a16="http://schemas.microsoft.com/office/drawing/2014/main" id="{CD415679-5F46-939F-5ED0-34A8CDC313BC}"/>
              </a:ext>
            </a:extLst>
          </p:cNvPr>
          <p:cNvSpPr txBox="1">
            <a:spLocks/>
          </p:cNvSpPr>
          <p:nvPr/>
        </p:nvSpPr>
        <p:spPr>
          <a:xfrm>
            <a:off x="8714772" y="1332067"/>
            <a:ext cx="2616332" cy="23219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000" dirty="0">
                <a:solidFill>
                  <a:schemeClr val="accent3">
                    <a:lumMod val="25000"/>
                  </a:schemeClr>
                </a:solidFill>
                <a:latin typeface="Abadi" panose="020B0604020104020204" pitchFamily="34" charset="0"/>
              </a:rPr>
              <a:t>Booster Version FT has the highest probability of success independently of the payload mass</a:t>
            </a:r>
          </a:p>
          <a:p>
            <a:pPr>
              <a:lnSpc>
                <a:spcPct val="100000"/>
              </a:lnSpc>
              <a:spcBef>
                <a:spcPts val="600"/>
              </a:spcBef>
            </a:pPr>
            <a:r>
              <a:rPr lang="en-US" sz="2000" dirty="0">
                <a:solidFill>
                  <a:schemeClr val="accent3">
                    <a:lumMod val="25000"/>
                  </a:schemeClr>
                </a:solidFill>
                <a:latin typeface="Abadi" panose="020B0604020104020204" pitchFamily="34" charset="0"/>
              </a:rPr>
              <a:t>Booster Version v1.1 and v1.0 have a low probability of success  independently of the payload mass</a:t>
            </a:r>
          </a:p>
          <a:p>
            <a:pPr>
              <a:lnSpc>
                <a:spcPct val="100000"/>
              </a:lnSpc>
              <a:spcBef>
                <a:spcPts val="600"/>
              </a:spcBef>
            </a:pPr>
            <a:r>
              <a:rPr lang="en-US" sz="2000" dirty="0">
                <a:solidFill>
                  <a:schemeClr val="accent3">
                    <a:lumMod val="25000"/>
                  </a:schemeClr>
                </a:solidFill>
                <a:latin typeface="Abadi" panose="020B0604020104020204" pitchFamily="34" charset="0"/>
              </a:rPr>
              <a:t>Payload range of 2000 to 4000 kg has the </a:t>
            </a:r>
            <a:r>
              <a:rPr lang="en-US" sz="2000" dirty="0">
                <a:solidFill>
                  <a:schemeClr val="accent3">
                    <a:lumMod val="25000"/>
                  </a:schemeClr>
                </a:solidFill>
                <a:latin typeface="Abadi"/>
              </a:rPr>
              <a:t>largest success rate</a:t>
            </a:r>
            <a:endParaRPr lang="en-US" sz="2000" dirty="0">
              <a:solidFill>
                <a:schemeClr val="accent3">
                  <a:lumMod val="25000"/>
                </a:schemeClr>
              </a:solidFill>
              <a:latin typeface="Abadi" panose="020B0604020104020204" pitchFamily="34" charset="0"/>
            </a:endParaRPr>
          </a:p>
          <a:p>
            <a:pPr marL="0" indent="0">
              <a:lnSpc>
                <a:spcPct val="100000"/>
              </a:lnSpc>
              <a:spcBef>
                <a:spcPts val="6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600"/>
              </a:spcBef>
              <a:buNone/>
            </a:pP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1CC484C5-B41C-1E66-5821-CA4001F3C45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1307" y="1386395"/>
            <a:ext cx="6918609" cy="5128418"/>
          </a:xfrm>
          <a:prstGeom prst="rect">
            <a:avLst/>
          </a:prstGeom>
        </p:spPr>
      </p:pic>
      <p:sp>
        <p:nvSpPr>
          <p:cNvPr id="6" name="Content Placeholder 2">
            <a:extLst>
              <a:ext uri="{FF2B5EF4-FFF2-40B4-BE49-F238E27FC236}">
                <a16:creationId xmlns:a16="http://schemas.microsoft.com/office/drawing/2014/main" id="{07DEF6B8-98FC-CD37-3AAD-3F21212BBAF0}"/>
              </a:ext>
            </a:extLst>
          </p:cNvPr>
          <p:cNvSpPr txBox="1">
            <a:spLocks/>
          </p:cNvSpPr>
          <p:nvPr/>
        </p:nvSpPr>
        <p:spPr>
          <a:xfrm>
            <a:off x="8714772" y="1332067"/>
            <a:ext cx="2616332" cy="232193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600"/>
              </a:spcBef>
              <a:buNone/>
            </a:pPr>
            <a:endParaRPr lang="en-US" sz="2000" dirty="0">
              <a:solidFill>
                <a:schemeClr val="accent3">
                  <a:lumMod val="25000"/>
                </a:schemeClr>
              </a:solidFill>
              <a:latin typeface="Abadi" panose="020B0604020104020204" pitchFamily="34" charset="0"/>
            </a:endParaRPr>
          </a:p>
        </p:txBody>
      </p:sp>
      <p:sp>
        <p:nvSpPr>
          <p:cNvPr id="11" name="CuadroTexto 10">
            <a:extLst>
              <a:ext uri="{FF2B5EF4-FFF2-40B4-BE49-F238E27FC236}">
                <a16:creationId xmlns:a16="http://schemas.microsoft.com/office/drawing/2014/main" id="{94B39446-A69B-64D8-30BB-E876A460AA7F}"/>
              </a:ext>
            </a:extLst>
          </p:cNvPr>
          <p:cNvSpPr txBox="1"/>
          <p:nvPr/>
        </p:nvSpPr>
        <p:spPr>
          <a:xfrm>
            <a:off x="7772399" y="1582340"/>
            <a:ext cx="3622901" cy="369331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285750" indent="-285750">
              <a:buFont typeface="Arial" panose="020B0604020202020204" pitchFamily="34" charset="0"/>
              <a:buChar char="•"/>
            </a:pPr>
            <a:r>
              <a:rPr lang="en-US" dirty="0">
                <a:solidFill>
                  <a:schemeClr val="accent1"/>
                </a:solidFill>
                <a:latin typeface="Abadi" panose="020B0604020104020204" pitchFamily="34" charset="0"/>
              </a:rPr>
              <a:t>Logistic Regression, SVM, and KNN models </a:t>
            </a:r>
            <a:r>
              <a:rPr lang="en-US" dirty="0">
                <a:latin typeface="Abadi" panose="020B0604020104020204" pitchFamily="34" charset="0"/>
              </a:rPr>
              <a:t>all have the highest accuracy of 83.33%</a:t>
            </a:r>
          </a:p>
          <a:p>
            <a:pPr marL="285750" indent="-285750">
              <a:buFont typeface="Arial" panose="020B0604020202020204" pitchFamily="34" charset="0"/>
              <a:buChar char="•"/>
            </a:pPr>
            <a:r>
              <a:rPr lang="en-US" dirty="0">
                <a:solidFill>
                  <a:schemeClr val="accent2"/>
                </a:solidFill>
                <a:latin typeface="Abadi" panose="020B0604020104020204" pitchFamily="34" charset="0"/>
              </a:rPr>
              <a:t>Decision Tree model </a:t>
            </a:r>
            <a:r>
              <a:rPr lang="en-US" dirty="0">
                <a:latin typeface="Abadi" panose="020B0604020104020204" pitchFamily="34" charset="0"/>
              </a:rPr>
              <a:t>has a slightly lower accuracy of 77.78%. </a:t>
            </a:r>
          </a:p>
          <a:p>
            <a:endParaRPr lang="en-US" dirty="0">
              <a:latin typeface="Abadi" panose="020B0604020104020204" pitchFamily="34" charset="0"/>
            </a:endParaRPr>
          </a:p>
          <a:p>
            <a:r>
              <a:rPr lang="en-US" dirty="0">
                <a:latin typeface="Abadi" panose="020B0604020104020204" pitchFamily="34" charset="0"/>
              </a:rPr>
              <a:t>This indicates that the Logistic Regression, SVM, and KNN models performed equally well in predicting the launch success, while the Decision Tree model was less effective in comparison.</a:t>
            </a:r>
            <a:endParaRPr lang="es-ES" dirty="0">
              <a:latin typeface="Abadi" panose="020B0604020104020204" pitchFamily="34" charset="0"/>
            </a:endParaRPr>
          </a:p>
        </p:txBody>
      </p:sp>
      <p:sp>
        <p:nvSpPr>
          <p:cNvPr id="12" name="Rectángulo 11">
            <a:extLst>
              <a:ext uri="{FF2B5EF4-FFF2-40B4-BE49-F238E27FC236}">
                <a16:creationId xmlns:a16="http://schemas.microsoft.com/office/drawing/2014/main" id="{F3F122E3-D6FC-3982-7FD7-0E1CB7CB228F}"/>
              </a:ext>
            </a:extLst>
          </p:cNvPr>
          <p:cNvSpPr/>
          <p:nvPr/>
        </p:nvSpPr>
        <p:spPr>
          <a:xfrm>
            <a:off x="8123464" y="2963636"/>
            <a:ext cx="922565" cy="334735"/>
          </a:xfrm>
          <a:prstGeom prst="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3" name="Rectángulo 12">
            <a:extLst>
              <a:ext uri="{FF2B5EF4-FFF2-40B4-BE49-F238E27FC236}">
                <a16:creationId xmlns:a16="http://schemas.microsoft.com/office/drawing/2014/main" id="{2176142F-45F1-8BAF-42D8-60E162D61C70}"/>
              </a:ext>
            </a:extLst>
          </p:cNvPr>
          <p:cNvSpPr/>
          <p:nvPr/>
        </p:nvSpPr>
        <p:spPr>
          <a:xfrm>
            <a:off x="10043551" y="2158298"/>
            <a:ext cx="922565" cy="334735"/>
          </a:xfrm>
          <a:prstGeom prst="rect">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709A7E2-FCCB-D7F2-6E6F-57AD4CB3C84F}"/>
              </a:ext>
            </a:extLst>
          </p:cNvPr>
          <p:cNvSpPr/>
          <p:nvPr/>
        </p:nvSpPr>
        <p:spPr>
          <a:xfrm>
            <a:off x="5796643" y="4629150"/>
            <a:ext cx="5290457" cy="94974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of RL, SVM and KNN</a:t>
            </a:r>
            <a:endParaRPr lang="en-US" dirty="0">
              <a:solidFill>
                <a:srgbClr val="0B49CB"/>
              </a:solidFill>
            </a:endParaRPr>
          </a:p>
        </p:txBody>
      </p:sp>
      <p:pic>
        <p:nvPicPr>
          <p:cNvPr id="3" name="Imagen 2">
            <a:extLst>
              <a:ext uri="{FF2B5EF4-FFF2-40B4-BE49-F238E27FC236}">
                <a16:creationId xmlns:a16="http://schemas.microsoft.com/office/drawing/2014/main" id="{F04BA11F-81C3-FBF3-9833-FDA516BF1D6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7986" y="1763051"/>
            <a:ext cx="5145782" cy="4215363"/>
          </a:xfrm>
          <a:prstGeom prst="rect">
            <a:avLst/>
          </a:prstGeom>
        </p:spPr>
      </p:pic>
      <p:sp>
        <p:nvSpPr>
          <p:cNvPr id="7" name="CuadroTexto 6">
            <a:extLst>
              <a:ext uri="{FF2B5EF4-FFF2-40B4-BE49-F238E27FC236}">
                <a16:creationId xmlns:a16="http://schemas.microsoft.com/office/drawing/2014/main" id="{ADF39C22-FA9C-5CDC-3720-04C0DC5D5EE8}"/>
              </a:ext>
            </a:extLst>
          </p:cNvPr>
          <p:cNvSpPr txBox="1"/>
          <p:nvPr/>
        </p:nvSpPr>
        <p:spPr>
          <a:xfrm>
            <a:off x="5510892" y="2162573"/>
            <a:ext cx="5702151" cy="3416320"/>
          </a:xfrm>
          <a:prstGeom prst="rect">
            <a:avLst/>
          </a:prstGeom>
          <a:noFill/>
        </p:spPr>
        <p:txBody>
          <a:bodyPr wrap="square">
            <a:spAutoFit/>
          </a:bodyPr>
          <a:lstStyle/>
          <a:p>
            <a:pPr marL="285750" indent="-285750">
              <a:buFont typeface="Arial" panose="020B0604020202020204" pitchFamily="34" charset="0"/>
              <a:buChar char="•"/>
            </a:pPr>
            <a:r>
              <a:rPr lang="en-US" dirty="0">
                <a:latin typeface="Abadi" panose="020B0604020104020204" pitchFamily="34" charset="0"/>
              </a:rPr>
              <a:t>The model made </a:t>
            </a:r>
            <a:r>
              <a:rPr lang="en-US" b="1" dirty="0">
                <a:latin typeface="Abadi" panose="020B0604020104020204" pitchFamily="34" charset="0"/>
              </a:rPr>
              <a:t>no false negatives</a:t>
            </a:r>
            <a:r>
              <a:rPr lang="en-US" dirty="0">
                <a:latin typeface="Abadi" panose="020B0604020104020204" pitchFamily="34" charset="0"/>
              </a:rPr>
              <a:t>, meaning it didn't miss any "landed" cases (predicted them as "did not land").</a:t>
            </a:r>
          </a:p>
          <a:p>
            <a:pPr marL="285750" indent="-285750">
              <a:buFont typeface="Arial" panose="020B0604020202020204" pitchFamily="34" charset="0"/>
              <a:buChar char="•"/>
            </a:pPr>
            <a:r>
              <a:rPr lang="en-US" dirty="0">
                <a:latin typeface="Abadi" panose="020B0604020104020204" pitchFamily="34" charset="0"/>
              </a:rPr>
              <a:t>However, it made </a:t>
            </a:r>
            <a:r>
              <a:rPr lang="en-US" b="1" dirty="0">
                <a:latin typeface="Abadi" panose="020B0604020104020204" pitchFamily="34" charset="0"/>
              </a:rPr>
              <a:t>3 false positives</a:t>
            </a:r>
            <a:r>
              <a:rPr lang="en-US" dirty="0">
                <a:latin typeface="Abadi" panose="020B0604020104020204" pitchFamily="34" charset="0"/>
              </a:rPr>
              <a:t>, incorrectly predicting some "did not land" events as "landed."</a:t>
            </a:r>
          </a:p>
          <a:p>
            <a:pPr marL="285750" indent="-285750">
              <a:buFont typeface="Arial" panose="020B0604020202020204" pitchFamily="34" charset="0"/>
              <a:buChar char="•"/>
            </a:pPr>
            <a:r>
              <a:rPr lang="en-US" dirty="0">
                <a:latin typeface="Abadi" panose="020B0604020104020204" pitchFamily="34" charset="0"/>
              </a:rPr>
              <a:t>Overall, the model performed well, with a high number of </a:t>
            </a:r>
            <a:r>
              <a:rPr lang="en-US" b="1" dirty="0">
                <a:latin typeface="Abadi" panose="020B0604020104020204" pitchFamily="34" charset="0"/>
              </a:rPr>
              <a:t>true positives (12)</a:t>
            </a:r>
            <a:r>
              <a:rPr lang="en-US" dirty="0">
                <a:latin typeface="Abadi" panose="020B0604020104020204" pitchFamily="34" charset="0"/>
              </a:rPr>
              <a:t> and relatively few errors.</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This shows that the model is quite accurate at predicting launches that land, but could improve its ability to predict when launches don't land.</a:t>
            </a: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7929"/>
            <a:ext cx="10937575" cy="5039282"/>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 </a:t>
            </a:r>
            <a:r>
              <a:rPr lang="en-US" sz="2200" dirty="0">
                <a:solidFill>
                  <a:schemeClr val="accent2"/>
                </a:solidFill>
                <a:latin typeface="Abadi" panose="020B0604020104020204" pitchFamily="34" charset="0"/>
              </a:rPr>
              <a:t>predictive model </a:t>
            </a:r>
            <a:r>
              <a:rPr lang="en-US" sz="2200" dirty="0">
                <a:solidFill>
                  <a:schemeClr val="accent3">
                    <a:lumMod val="25000"/>
                  </a:schemeClr>
                </a:solidFill>
                <a:latin typeface="Abadi" panose="020B0604020104020204" pitchFamily="34" charset="0"/>
              </a:rPr>
              <a:t>that can estimate the likelihood of a Falcon 9 rocket's first stage successfully landing after a launch. This can be crucial for SpaceX’s operational efficiency and cost analysis, as successful landings reduce the cost of future launches by reusing the rocket's first stage.</a:t>
            </a:r>
          </a:p>
          <a:p>
            <a:pPr>
              <a:lnSpc>
                <a:spcPct val="100000"/>
              </a:lnSpc>
              <a:spcBef>
                <a:spcPts val="1400"/>
              </a:spcBef>
            </a:pPr>
            <a:r>
              <a:rPr lang="en-US" sz="2200" dirty="0">
                <a:solidFill>
                  <a:schemeClr val="accent3">
                    <a:lumMod val="25000"/>
                  </a:schemeClr>
                </a:solidFill>
                <a:latin typeface="Abadi" panose="020B0604020104020204" pitchFamily="34" charset="0"/>
              </a:rPr>
              <a:t>Various factors such as the launch site, </a:t>
            </a:r>
            <a:r>
              <a:rPr lang="en-US" sz="2200" dirty="0">
                <a:solidFill>
                  <a:schemeClr val="accent2"/>
                </a:solidFill>
                <a:latin typeface="Abadi" panose="020B0604020104020204" pitchFamily="34" charset="0"/>
              </a:rPr>
              <a:t>payload mass</a:t>
            </a:r>
            <a:r>
              <a:rPr lang="en-US" sz="2200" dirty="0">
                <a:solidFill>
                  <a:schemeClr val="accent3">
                    <a:lumMod val="25000"/>
                  </a:schemeClr>
                </a:solidFill>
                <a:latin typeface="Abadi" panose="020B0604020104020204" pitchFamily="34" charset="0"/>
              </a:rPr>
              <a:t>, and </a:t>
            </a:r>
            <a:r>
              <a:rPr lang="en-US" sz="2200" dirty="0">
                <a:solidFill>
                  <a:schemeClr val="accent2"/>
                </a:solidFill>
                <a:latin typeface="Abadi" panose="020B0604020104020204" pitchFamily="34" charset="0"/>
              </a:rPr>
              <a:t>booster version </a:t>
            </a:r>
            <a:r>
              <a:rPr lang="en-US" sz="2200" dirty="0">
                <a:solidFill>
                  <a:schemeClr val="accent3">
                    <a:lumMod val="25000"/>
                  </a:schemeClr>
                </a:solidFill>
                <a:latin typeface="Abadi" panose="020B0604020104020204" pitchFamily="34" charset="0"/>
              </a:rPr>
              <a:t>play a role in the success or failure of a landing. By analyzing these features, we could observe patterns and correlations in the data, which helped us refine our prediction model.</a:t>
            </a:r>
          </a:p>
          <a:p>
            <a:pPr>
              <a:lnSpc>
                <a:spcPct val="100000"/>
              </a:lnSpc>
              <a:spcBef>
                <a:spcPts val="1400"/>
              </a:spcBef>
            </a:pPr>
            <a:r>
              <a:rPr lang="en-US" sz="2200" dirty="0">
                <a:solidFill>
                  <a:schemeClr val="accent3">
                    <a:lumMod val="25000"/>
                  </a:schemeClr>
                </a:solidFill>
                <a:latin typeface="Abadi" panose="020B0604020104020204" pitchFamily="34" charset="0"/>
              </a:rPr>
              <a:t>Several machine learning algorithms were evaluated, including Logistic Regression, SVM, Decision Tree, and K-Nearest Neighbors. The best-performing models, Logistic Regression, SVM, and KNN, all achieved similar </a:t>
            </a:r>
            <a:r>
              <a:rPr lang="en-US" sz="2200" dirty="0">
                <a:solidFill>
                  <a:schemeClr val="accent2"/>
                </a:solidFill>
                <a:latin typeface="Abadi" panose="020B0604020104020204" pitchFamily="34" charset="0"/>
              </a:rPr>
              <a:t>accuracy</a:t>
            </a:r>
            <a:r>
              <a:rPr lang="en-US" sz="2200" dirty="0">
                <a:solidFill>
                  <a:schemeClr val="accent3">
                    <a:lumMod val="25000"/>
                  </a:schemeClr>
                </a:solidFill>
                <a:latin typeface="Abadi" panose="020B0604020104020204" pitchFamily="34" charset="0"/>
              </a:rPr>
              <a:t> rates around </a:t>
            </a:r>
            <a:r>
              <a:rPr lang="en-US" sz="2200" dirty="0">
                <a:solidFill>
                  <a:schemeClr val="accent2"/>
                </a:solidFill>
                <a:latin typeface="Abadi" panose="020B0604020104020204" pitchFamily="34" charset="0"/>
              </a:rPr>
              <a:t>83.33%</a:t>
            </a:r>
            <a:r>
              <a:rPr lang="en-US" sz="2200" dirty="0">
                <a:solidFill>
                  <a:schemeClr val="accent3">
                    <a:lumMod val="25000"/>
                  </a:schemeClr>
                </a:solidFill>
                <a:latin typeface="Abadi" panose="020B0604020104020204" pitchFamily="34" charset="0"/>
              </a:rPr>
              <a:t> on the test data.</a:t>
            </a:r>
          </a:p>
          <a:p>
            <a:pPr>
              <a:lnSpc>
                <a:spcPct val="100000"/>
              </a:lnSpc>
              <a:spcBef>
                <a:spcPts val="1400"/>
              </a:spcBef>
            </a:pPr>
            <a:r>
              <a:rPr lang="en-US" sz="2200" dirty="0">
                <a:solidFill>
                  <a:schemeClr val="accent3">
                    <a:lumMod val="25000"/>
                  </a:schemeClr>
                </a:solidFill>
                <a:latin typeface="Abadi" panose="020B0604020104020204" pitchFamily="34" charset="0"/>
              </a:rPr>
              <a:t>While the models were accurate, </a:t>
            </a:r>
            <a:r>
              <a:rPr lang="en-US" sz="2200" dirty="0">
                <a:solidFill>
                  <a:schemeClr val="accent2"/>
                </a:solidFill>
                <a:latin typeface="Abadi" panose="020B0604020104020204" pitchFamily="34" charset="0"/>
              </a:rPr>
              <a:t>there was room for improvement </a:t>
            </a:r>
            <a:r>
              <a:rPr lang="en-US" sz="2200" dirty="0">
                <a:solidFill>
                  <a:schemeClr val="accent3">
                    <a:lumMod val="25000"/>
                  </a:schemeClr>
                </a:solidFill>
                <a:latin typeface="Abadi" panose="020B0604020104020204" pitchFamily="34" charset="0"/>
              </a:rPr>
              <a:t>in terms of handling false positives and understanding the underlying factors that could help further refine our predictions, such as analyzing external variables or improving feature engineering.</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analysis showed that the models performed well in identifying successful landings (True Positives), but some false positives (incorrectly predicting landings) and false negatives (missing landings) could still be improved upon.</a:t>
            </a:r>
          </a:p>
          <a:p>
            <a:pPr>
              <a:lnSpc>
                <a:spcPct val="100000"/>
              </a:lnSpc>
              <a:spcBef>
                <a:spcPts val="1400"/>
              </a:spcBef>
            </a:pPr>
            <a:r>
              <a:rPr lang="en-US" sz="2200" dirty="0">
                <a:solidFill>
                  <a:schemeClr val="accent2"/>
                </a:solidFill>
                <a:latin typeface="Abadi" panose="020B0604020104020204" pitchFamily="34" charset="0"/>
              </a:rPr>
              <a:t>Further data collection and model refinement can help improve predictions</a:t>
            </a:r>
            <a:r>
              <a:rPr lang="en-US" sz="2200" dirty="0">
                <a:solidFill>
                  <a:schemeClr val="accent3">
                    <a:lumMod val="25000"/>
                  </a:schemeClr>
                </a:solidFill>
                <a:latin typeface="Abadi" panose="020B0604020104020204" pitchFamily="34" charset="0"/>
              </a:rPr>
              <a:t>. For example, incorporating additional features (weather data, time of day, etc.) or using more advanced models such as ensemble methods could potentially increase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B19C97B3-372A-AF91-0C4B-12C07FEA95C6}"/>
              </a:ext>
            </a:extLst>
          </p:cNvPr>
          <p:cNvSpPr/>
          <p:nvPr/>
        </p:nvSpPr>
        <p:spPr>
          <a:xfrm>
            <a:off x="770011" y="2583678"/>
            <a:ext cx="3405877" cy="3906929"/>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1112D144-683B-10F5-6198-165021C11D92}"/>
              </a:ext>
            </a:extLst>
          </p:cNvPr>
          <p:cNvSpPr/>
          <p:nvPr/>
        </p:nvSpPr>
        <p:spPr>
          <a:xfrm>
            <a:off x="4262729" y="2600063"/>
            <a:ext cx="3405877" cy="124288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9301" y="1496090"/>
            <a:ext cx="6889305" cy="463057"/>
          </a:xfrm>
          <a:prstGeom prst="rect">
            <a:avLst/>
          </a:prstGeom>
          <a:noFill/>
          <a:ln>
            <a:noFill/>
          </a:ln>
        </p:spPr>
        <p:style>
          <a:lnRef idx="0">
            <a:scrgbClr r="0" g="0" b="0"/>
          </a:lnRef>
          <a:fillRef idx="0">
            <a:scrgbClr r="0" g="0" b="0"/>
          </a:fillRef>
          <a:effectRef idx="0">
            <a:scrgbClr r="0" g="0" b="0"/>
          </a:effectRef>
          <a:fontRef idx="minor">
            <a:schemeClr val="lt1"/>
          </a:fontRef>
        </p:style>
        <p:txBody>
          <a:bodyPr/>
          <a:lstStyle/>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Data Sources</a:t>
            </a:r>
          </a:p>
          <a:p>
            <a:pPr marL="0" indent="0" algn="ctr">
              <a:buNone/>
            </a:pPr>
            <a:endParaRPr lang="en-US" b="1"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4F3B57C8-22AC-15CC-DE24-3F8C5E56961F}"/>
              </a:ext>
            </a:extLst>
          </p:cNvPr>
          <p:cNvSpPr txBox="1">
            <a:spLocks/>
          </p:cNvSpPr>
          <p:nvPr/>
        </p:nvSpPr>
        <p:spPr>
          <a:xfrm>
            <a:off x="982750" y="4346680"/>
            <a:ext cx="3107557" cy="18797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Real time information about past launches</a:t>
            </a:r>
          </a:p>
          <a:p>
            <a:pPr>
              <a:lnSpc>
                <a:spcPct val="100000"/>
              </a:lnSpc>
              <a:spcBef>
                <a:spcPts val="1400"/>
              </a:spcBef>
            </a:pPr>
            <a:r>
              <a:rPr lang="en-US" sz="2000" dirty="0">
                <a:solidFill>
                  <a:schemeClr val="accent3">
                    <a:lumMod val="25000"/>
                  </a:schemeClr>
                </a:solidFill>
                <a:latin typeface="Abadi" panose="020B0604020104020204" pitchFamily="34" charset="0"/>
              </a:rPr>
              <a:t>Technical details about de </a:t>
            </a:r>
            <a:r>
              <a:rPr lang="en-US" sz="2000" dirty="0" err="1">
                <a:solidFill>
                  <a:schemeClr val="accent3">
                    <a:lumMod val="25000"/>
                  </a:schemeClr>
                </a:solidFill>
                <a:latin typeface="Abadi" panose="020B0604020104020204" pitchFamily="34" charset="0"/>
              </a:rPr>
              <a:t>rockeys</a:t>
            </a:r>
            <a:r>
              <a:rPr lang="en-US" sz="2000" dirty="0">
                <a:solidFill>
                  <a:schemeClr val="accent3">
                    <a:lumMod val="25000"/>
                  </a:schemeClr>
                </a:solidFill>
                <a:latin typeface="Abadi" panose="020B0604020104020204" pitchFamily="34" charset="0"/>
              </a:rPr>
              <a:t>, launchpads, </a:t>
            </a:r>
            <a:r>
              <a:rPr lang="en-US" sz="2000" dirty="0" err="1">
                <a:solidFill>
                  <a:schemeClr val="accent3">
                    <a:lumMod val="25000"/>
                  </a:schemeClr>
                </a:solidFill>
                <a:latin typeface="Abadi" panose="020B0604020104020204" pitchFamily="34" charset="0"/>
              </a:rPr>
              <a:t>paylodas</a:t>
            </a:r>
            <a:r>
              <a:rPr lang="en-US" sz="2000" dirty="0">
                <a:solidFill>
                  <a:schemeClr val="accent3">
                    <a:lumMod val="25000"/>
                  </a:schemeClr>
                </a:solidFill>
                <a:latin typeface="Abadi" panose="020B0604020104020204" pitchFamily="34" charset="0"/>
              </a:rPr>
              <a:t>, etc.</a:t>
            </a:r>
          </a:p>
          <a:p>
            <a:pPr marL="0" indent="0">
              <a:buFont typeface="Arial" panose="020B0604020202020204" pitchFamily="34" charset="0"/>
              <a:buNone/>
            </a:pPr>
            <a:endParaRPr lang="en-US" dirty="0"/>
          </a:p>
        </p:txBody>
      </p:sp>
      <p:sp>
        <p:nvSpPr>
          <p:cNvPr id="3" name="Content Placeholder 4">
            <a:extLst>
              <a:ext uri="{FF2B5EF4-FFF2-40B4-BE49-F238E27FC236}">
                <a16:creationId xmlns:a16="http://schemas.microsoft.com/office/drawing/2014/main" id="{5489EB73-EF49-C1F6-C2EC-840F6D40CA90}"/>
              </a:ext>
            </a:extLst>
          </p:cNvPr>
          <p:cNvSpPr txBox="1">
            <a:spLocks/>
          </p:cNvSpPr>
          <p:nvPr/>
        </p:nvSpPr>
        <p:spPr>
          <a:xfrm>
            <a:off x="4688871" y="2681788"/>
            <a:ext cx="2535011" cy="4967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Provided consistent historical data for the project.  </a:t>
            </a:r>
          </a:p>
          <a:p>
            <a:pPr marL="0" indent="0" algn="ctr">
              <a:buFont typeface="Arial" panose="020B0604020202020204" pitchFamily="34" charset="0"/>
              <a:buNone/>
            </a:pPr>
            <a:endParaRPr lang="en-US" dirty="0"/>
          </a:p>
        </p:txBody>
      </p:sp>
      <p:sp>
        <p:nvSpPr>
          <p:cNvPr id="4" name="Rectangle 1">
            <a:extLst>
              <a:ext uri="{FF2B5EF4-FFF2-40B4-BE49-F238E27FC236}">
                <a16:creationId xmlns:a16="http://schemas.microsoft.com/office/drawing/2014/main" id="{673C4E43-C581-9131-3471-9AD6478B99F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800" b="0" i="0" u="none" strike="noStrike" cap="none" normalizeH="0" baseline="0">
                <a:ln>
                  <a:noFill/>
                </a:ln>
                <a:solidFill>
                  <a:schemeClr val="tx1"/>
                </a:solidFill>
                <a:effectLst/>
                <a:latin typeface="Arial" panose="020B0604020202020204" pitchFamily="34" charset="0"/>
              </a:rPr>
              <a:t>Provided consistent historical data for the project.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Arial" panose="020B0604020202020204" pitchFamily="34" charset="0"/>
            </a:endParaRPr>
          </a:p>
        </p:txBody>
      </p:sp>
      <p:sp>
        <p:nvSpPr>
          <p:cNvPr id="9" name="Content Placeholder 4">
            <a:extLst>
              <a:ext uri="{FF2B5EF4-FFF2-40B4-BE49-F238E27FC236}">
                <a16:creationId xmlns:a16="http://schemas.microsoft.com/office/drawing/2014/main" id="{3BD53164-07B8-3F1A-D13A-73332223C333}"/>
              </a:ext>
            </a:extLst>
          </p:cNvPr>
          <p:cNvSpPr txBox="1">
            <a:spLocks/>
          </p:cNvSpPr>
          <p:nvPr/>
        </p:nvSpPr>
        <p:spPr>
          <a:xfrm>
            <a:off x="770011" y="2690869"/>
            <a:ext cx="3405877" cy="8575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Accessed endpoints to retrieve detailed information on Falcon 9 launches</a:t>
            </a:r>
          </a:p>
          <a:p>
            <a:pPr marL="0" indent="0" algn="ctr">
              <a:buFont typeface="Arial" panose="020B0604020202020204" pitchFamily="34" charset="0"/>
              <a:buNone/>
            </a:pPr>
            <a:endParaRPr lang="en-US" dirty="0"/>
          </a:p>
        </p:txBody>
      </p:sp>
      <p:sp>
        <p:nvSpPr>
          <p:cNvPr id="14" name="CuadroTexto 13">
            <a:extLst>
              <a:ext uri="{FF2B5EF4-FFF2-40B4-BE49-F238E27FC236}">
                <a16:creationId xmlns:a16="http://schemas.microsoft.com/office/drawing/2014/main" id="{FAADB93F-7240-5B9A-675B-1C827B998DF6}"/>
              </a:ext>
            </a:extLst>
          </p:cNvPr>
          <p:cNvSpPr txBox="1"/>
          <p:nvPr/>
        </p:nvSpPr>
        <p:spPr>
          <a:xfrm>
            <a:off x="1205444" y="2152791"/>
            <a:ext cx="2535010" cy="430887"/>
          </a:xfrm>
          <a:prstGeom prst="rect">
            <a:avLst/>
          </a:prstGeom>
          <a:noFill/>
        </p:spPr>
        <p:txBody>
          <a:bodyPr wrap="square">
            <a:spAutoFit/>
          </a:bodyPr>
          <a:lstStyle/>
          <a:p>
            <a:pPr algn="ctr"/>
            <a:r>
              <a:rPr kumimoji="0" lang="en-US" sz="2200" b="1" i="0" u="none" strike="noStrike" kern="1200" cap="none" spc="0" normalizeH="0" baseline="0" noProof="0" dirty="0">
                <a:ln>
                  <a:noFill/>
                </a:ln>
                <a:solidFill>
                  <a:schemeClr val="accent6"/>
                </a:solidFill>
                <a:effectLst/>
                <a:uLnTx/>
                <a:uFillTx/>
                <a:latin typeface="Abadi" panose="020B0604020104020204" pitchFamily="34" charset="0"/>
                <a:ea typeface="+mn-ea"/>
                <a:cs typeface="+mn-cs"/>
              </a:rPr>
              <a:t>Space X REST API</a:t>
            </a:r>
            <a:endParaRPr lang="es-ES" b="1" dirty="0">
              <a:solidFill>
                <a:schemeClr val="accent6"/>
              </a:solidFill>
            </a:endParaRPr>
          </a:p>
        </p:txBody>
      </p:sp>
      <p:sp>
        <p:nvSpPr>
          <p:cNvPr id="18" name="CuadroTexto 17">
            <a:extLst>
              <a:ext uri="{FF2B5EF4-FFF2-40B4-BE49-F238E27FC236}">
                <a16:creationId xmlns:a16="http://schemas.microsoft.com/office/drawing/2014/main" id="{85DA0089-D0E8-58B0-650F-6C515E77043B}"/>
              </a:ext>
            </a:extLst>
          </p:cNvPr>
          <p:cNvSpPr txBox="1"/>
          <p:nvPr/>
        </p:nvSpPr>
        <p:spPr>
          <a:xfrm>
            <a:off x="4748059" y="2140282"/>
            <a:ext cx="2559503" cy="430887"/>
          </a:xfrm>
          <a:prstGeom prst="rect">
            <a:avLst/>
          </a:prstGeom>
          <a:noFill/>
        </p:spPr>
        <p:txBody>
          <a:bodyPr wrap="square">
            <a:spAutoFit/>
          </a:bodyPr>
          <a:lstStyle/>
          <a:p>
            <a:r>
              <a:rPr kumimoji="0" lang="en-US" sz="2200" b="1" i="0" u="none" strike="noStrike" kern="1200" cap="none" spc="0" normalizeH="0" baseline="0" noProof="0" dirty="0">
                <a:ln>
                  <a:noFill/>
                </a:ln>
                <a:solidFill>
                  <a:schemeClr val="accent6"/>
                </a:solidFill>
                <a:effectLst/>
                <a:uLnTx/>
                <a:uFillTx/>
                <a:latin typeface="Abadi" panose="020B0604020104020204" pitchFamily="34" charset="0"/>
                <a:ea typeface="+mn-ea"/>
                <a:cs typeface="+mn-cs"/>
              </a:rPr>
              <a:t>Static JSON Object</a:t>
            </a:r>
            <a:endParaRPr lang="es-ES" b="1" dirty="0">
              <a:solidFill>
                <a:schemeClr val="accent6"/>
              </a:solidFill>
            </a:endParaRPr>
          </a:p>
        </p:txBody>
      </p:sp>
      <p:sp>
        <p:nvSpPr>
          <p:cNvPr id="19" name="Content Placeholder 4">
            <a:extLst>
              <a:ext uri="{FF2B5EF4-FFF2-40B4-BE49-F238E27FC236}">
                <a16:creationId xmlns:a16="http://schemas.microsoft.com/office/drawing/2014/main" id="{BAFECAC5-F177-175D-C751-91FDACA01D61}"/>
              </a:ext>
            </a:extLst>
          </p:cNvPr>
          <p:cNvSpPr txBox="1">
            <a:spLocks/>
          </p:cNvSpPr>
          <p:nvPr/>
        </p:nvSpPr>
        <p:spPr>
          <a:xfrm>
            <a:off x="9081747" y="1462420"/>
            <a:ext cx="1798812" cy="496726"/>
          </a:xfrm>
          <a:prstGeom prst="rect">
            <a:avLst/>
          </a:prstGeom>
          <a:noFill/>
        </p:spPr>
        <p:style>
          <a:lnRef idx="0">
            <a:scrgbClr r="0" g="0" b="0"/>
          </a:lnRef>
          <a:fillRef idx="0">
            <a:scrgbClr r="0" g="0" b="0"/>
          </a:fillRef>
          <a:effectRef idx="0">
            <a:scrgbClr r="0" g="0" b="0"/>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panose="020B0604020104020204" pitchFamily="34" charset="0"/>
              </a:rPr>
              <a:t>Methodology</a:t>
            </a:r>
          </a:p>
          <a:p>
            <a:pPr marL="0" indent="0">
              <a:buFont typeface="Arial" panose="020B0604020202020204" pitchFamily="34" charset="0"/>
              <a:buNone/>
            </a:pPr>
            <a:endParaRPr lang="en-US" b="1" dirty="0"/>
          </a:p>
        </p:txBody>
      </p:sp>
      <p:cxnSp>
        <p:nvCxnSpPr>
          <p:cNvPr id="24" name="Conector: angular 23">
            <a:extLst>
              <a:ext uri="{FF2B5EF4-FFF2-40B4-BE49-F238E27FC236}">
                <a16:creationId xmlns:a16="http://schemas.microsoft.com/office/drawing/2014/main" id="{CC9994A1-5147-E306-AFA9-AD9B36293D4C}"/>
              </a:ext>
            </a:extLst>
          </p:cNvPr>
          <p:cNvCxnSpPr>
            <a:cxnSpLocks/>
            <a:endCxn id="14" idx="0"/>
          </p:cNvCxnSpPr>
          <p:nvPr/>
        </p:nvCxnSpPr>
        <p:spPr>
          <a:xfrm rot="10800000" flipV="1">
            <a:off x="2472949" y="1959147"/>
            <a:ext cx="1702940" cy="193643"/>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angular 25">
            <a:extLst>
              <a:ext uri="{FF2B5EF4-FFF2-40B4-BE49-F238E27FC236}">
                <a16:creationId xmlns:a16="http://schemas.microsoft.com/office/drawing/2014/main" id="{4A4A8DBA-DE3D-16FA-BDDD-89F479620963}"/>
              </a:ext>
            </a:extLst>
          </p:cNvPr>
          <p:cNvCxnSpPr>
            <a:cxnSpLocks/>
            <a:endCxn id="18" idx="0"/>
          </p:cNvCxnSpPr>
          <p:nvPr/>
        </p:nvCxnSpPr>
        <p:spPr>
          <a:xfrm>
            <a:off x="4175890" y="1959146"/>
            <a:ext cx="1851921" cy="181136"/>
          </a:xfrm>
          <a:prstGeom prst="bentConnector2">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Rectángulo 28">
            <a:extLst>
              <a:ext uri="{FF2B5EF4-FFF2-40B4-BE49-F238E27FC236}">
                <a16:creationId xmlns:a16="http://schemas.microsoft.com/office/drawing/2014/main" id="{537A3B20-07E1-FCF2-1085-84CA31751882}"/>
              </a:ext>
            </a:extLst>
          </p:cNvPr>
          <p:cNvSpPr/>
          <p:nvPr/>
        </p:nvSpPr>
        <p:spPr>
          <a:xfrm>
            <a:off x="8671940" y="1996317"/>
            <a:ext cx="2464711"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Fetch</a:t>
            </a:r>
            <a:r>
              <a:rPr lang="es-ES" dirty="0"/>
              <a:t> </a:t>
            </a:r>
            <a:r>
              <a:rPr lang="es-ES" dirty="0" err="1"/>
              <a:t>Static</a:t>
            </a:r>
            <a:r>
              <a:rPr lang="es-ES" dirty="0"/>
              <a:t> </a:t>
            </a:r>
            <a:r>
              <a:rPr lang="es-ES" dirty="0">
                <a:solidFill>
                  <a:schemeClr val="accent6"/>
                </a:solidFill>
              </a:rPr>
              <a:t>JSON Data</a:t>
            </a:r>
          </a:p>
        </p:txBody>
      </p:sp>
      <p:sp>
        <p:nvSpPr>
          <p:cNvPr id="30" name="Rectángulo 29">
            <a:extLst>
              <a:ext uri="{FF2B5EF4-FFF2-40B4-BE49-F238E27FC236}">
                <a16:creationId xmlns:a16="http://schemas.microsoft.com/office/drawing/2014/main" id="{053B0199-CD81-9E45-555D-B8D70E586EB0}"/>
              </a:ext>
            </a:extLst>
          </p:cNvPr>
          <p:cNvSpPr/>
          <p:nvPr/>
        </p:nvSpPr>
        <p:spPr>
          <a:xfrm>
            <a:off x="8671940" y="2663076"/>
            <a:ext cx="2464711"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a:t>Load </a:t>
            </a:r>
            <a:r>
              <a:rPr lang="es-ES" dirty="0" err="1"/>
              <a:t>into</a:t>
            </a:r>
            <a:r>
              <a:rPr lang="es-ES" dirty="0"/>
              <a:t> </a:t>
            </a:r>
            <a:r>
              <a:rPr lang="es-ES" dirty="0" err="1"/>
              <a:t>DataFrame</a:t>
            </a:r>
            <a:endParaRPr lang="es-ES" dirty="0"/>
          </a:p>
        </p:txBody>
      </p:sp>
      <p:sp>
        <p:nvSpPr>
          <p:cNvPr id="31" name="Rectángulo 30">
            <a:extLst>
              <a:ext uri="{FF2B5EF4-FFF2-40B4-BE49-F238E27FC236}">
                <a16:creationId xmlns:a16="http://schemas.microsoft.com/office/drawing/2014/main" id="{6D56AC6E-EA35-8AA9-6E2A-72EBADFCBF4F}"/>
              </a:ext>
            </a:extLst>
          </p:cNvPr>
          <p:cNvSpPr/>
          <p:nvPr/>
        </p:nvSpPr>
        <p:spPr>
          <a:xfrm>
            <a:off x="8907236" y="5996873"/>
            <a:ext cx="1973323"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Save</a:t>
            </a:r>
            <a:r>
              <a:rPr lang="es-ES" dirty="0"/>
              <a:t> </a:t>
            </a:r>
            <a:r>
              <a:rPr lang="es-ES" dirty="0" err="1"/>
              <a:t>Clean</a:t>
            </a:r>
            <a:r>
              <a:rPr lang="es-ES" dirty="0"/>
              <a:t> </a:t>
            </a:r>
            <a:r>
              <a:rPr lang="es-ES" dirty="0" err="1"/>
              <a:t>Dataset</a:t>
            </a:r>
            <a:endParaRPr lang="es-ES" dirty="0"/>
          </a:p>
        </p:txBody>
      </p:sp>
      <p:sp>
        <p:nvSpPr>
          <p:cNvPr id="32" name="Rectángulo 31">
            <a:extLst>
              <a:ext uri="{FF2B5EF4-FFF2-40B4-BE49-F238E27FC236}">
                <a16:creationId xmlns:a16="http://schemas.microsoft.com/office/drawing/2014/main" id="{B073B2AB-B8C6-D672-D472-60ED7670D330}"/>
              </a:ext>
            </a:extLst>
          </p:cNvPr>
          <p:cNvSpPr/>
          <p:nvPr/>
        </p:nvSpPr>
        <p:spPr>
          <a:xfrm>
            <a:off x="8326850" y="3996594"/>
            <a:ext cx="3154892"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Enrich</a:t>
            </a:r>
            <a:r>
              <a:rPr lang="es-ES" dirty="0"/>
              <a:t> Data </a:t>
            </a:r>
            <a:r>
              <a:rPr lang="es-ES" dirty="0" err="1"/>
              <a:t>Using</a:t>
            </a:r>
            <a:r>
              <a:rPr lang="es-ES" dirty="0"/>
              <a:t> </a:t>
            </a:r>
            <a:r>
              <a:rPr lang="es-ES" dirty="0">
                <a:solidFill>
                  <a:schemeClr val="accent6"/>
                </a:solidFill>
              </a:rPr>
              <a:t>SpaceX API</a:t>
            </a:r>
          </a:p>
        </p:txBody>
      </p:sp>
      <p:sp>
        <p:nvSpPr>
          <p:cNvPr id="33" name="Rectángulo 32">
            <a:extLst>
              <a:ext uri="{FF2B5EF4-FFF2-40B4-BE49-F238E27FC236}">
                <a16:creationId xmlns:a16="http://schemas.microsoft.com/office/drawing/2014/main" id="{7DEBA7E4-94A9-F701-0267-7915FCD99F02}"/>
              </a:ext>
            </a:extLst>
          </p:cNvPr>
          <p:cNvSpPr/>
          <p:nvPr/>
        </p:nvSpPr>
        <p:spPr>
          <a:xfrm>
            <a:off x="8532696" y="3329835"/>
            <a:ext cx="2743199"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Extract</a:t>
            </a:r>
            <a:r>
              <a:rPr lang="es-ES" dirty="0"/>
              <a:t> </a:t>
            </a:r>
            <a:r>
              <a:rPr lang="es-ES" dirty="0" err="1"/>
              <a:t>Relevant</a:t>
            </a:r>
            <a:r>
              <a:rPr lang="es-ES" dirty="0"/>
              <a:t> </a:t>
            </a:r>
            <a:r>
              <a:rPr lang="es-ES" dirty="0" err="1"/>
              <a:t>Columns</a:t>
            </a:r>
            <a:endParaRPr lang="es-ES" dirty="0"/>
          </a:p>
        </p:txBody>
      </p:sp>
      <p:sp>
        <p:nvSpPr>
          <p:cNvPr id="34" name="Rectángulo 33">
            <a:extLst>
              <a:ext uri="{FF2B5EF4-FFF2-40B4-BE49-F238E27FC236}">
                <a16:creationId xmlns:a16="http://schemas.microsoft.com/office/drawing/2014/main" id="{4BFD4D60-EE68-DA90-EB39-F1FD0D7A5B36}"/>
              </a:ext>
            </a:extLst>
          </p:cNvPr>
          <p:cNvSpPr/>
          <p:nvPr/>
        </p:nvSpPr>
        <p:spPr>
          <a:xfrm>
            <a:off x="8532696" y="4663353"/>
            <a:ext cx="2743199"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Filter</a:t>
            </a:r>
            <a:r>
              <a:rPr lang="es-ES" dirty="0"/>
              <a:t> Falcon 9 </a:t>
            </a:r>
            <a:r>
              <a:rPr lang="es-ES" dirty="0" err="1"/>
              <a:t>Launches</a:t>
            </a:r>
            <a:endParaRPr lang="es-ES" dirty="0"/>
          </a:p>
        </p:txBody>
      </p:sp>
      <p:sp>
        <p:nvSpPr>
          <p:cNvPr id="35" name="Rectángulo 34">
            <a:extLst>
              <a:ext uri="{FF2B5EF4-FFF2-40B4-BE49-F238E27FC236}">
                <a16:creationId xmlns:a16="http://schemas.microsoft.com/office/drawing/2014/main" id="{897CD8CB-0E4C-CBFC-2318-4FE7EB73BB78}"/>
              </a:ext>
            </a:extLst>
          </p:cNvPr>
          <p:cNvSpPr/>
          <p:nvPr/>
        </p:nvSpPr>
        <p:spPr>
          <a:xfrm>
            <a:off x="8532696" y="5330112"/>
            <a:ext cx="2743199"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Handle</a:t>
            </a:r>
            <a:r>
              <a:rPr lang="es-ES" dirty="0"/>
              <a:t> </a:t>
            </a:r>
            <a:r>
              <a:rPr lang="es-ES" dirty="0" err="1"/>
              <a:t>Missing</a:t>
            </a:r>
            <a:r>
              <a:rPr lang="es-ES" dirty="0"/>
              <a:t> Data</a:t>
            </a:r>
          </a:p>
        </p:txBody>
      </p:sp>
      <p:cxnSp>
        <p:nvCxnSpPr>
          <p:cNvPr id="37" name="Conector recto de flecha 36">
            <a:extLst>
              <a:ext uri="{FF2B5EF4-FFF2-40B4-BE49-F238E27FC236}">
                <a16:creationId xmlns:a16="http://schemas.microsoft.com/office/drawing/2014/main" id="{4A7A5ED6-B896-701E-E601-0045E07FA8AD}"/>
              </a:ext>
            </a:extLst>
          </p:cNvPr>
          <p:cNvCxnSpPr>
            <a:stCxn id="29" idx="2"/>
            <a:endCxn id="30" idx="0"/>
          </p:cNvCxnSpPr>
          <p:nvPr/>
        </p:nvCxnSpPr>
        <p:spPr>
          <a:xfrm>
            <a:off x="9904296" y="2493043"/>
            <a:ext cx="0" cy="170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2DABB8C8-CBBA-25F9-266D-2E09536AEA98}"/>
              </a:ext>
            </a:extLst>
          </p:cNvPr>
          <p:cNvCxnSpPr>
            <a:cxnSpLocks/>
            <a:stCxn id="30" idx="2"/>
            <a:endCxn id="33" idx="0"/>
          </p:cNvCxnSpPr>
          <p:nvPr/>
        </p:nvCxnSpPr>
        <p:spPr>
          <a:xfrm>
            <a:off x="9904296" y="3159802"/>
            <a:ext cx="0" cy="170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1BEFB42A-1723-40EF-73E4-B56445964E27}"/>
              </a:ext>
            </a:extLst>
          </p:cNvPr>
          <p:cNvCxnSpPr>
            <a:cxnSpLocks/>
            <a:stCxn id="33" idx="2"/>
            <a:endCxn id="32" idx="0"/>
          </p:cNvCxnSpPr>
          <p:nvPr/>
        </p:nvCxnSpPr>
        <p:spPr>
          <a:xfrm>
            <a:off x="9904296" y="3826561"/>
            <a:ext cx="0" cy="170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9570E93B-CD67-D9B5-64E5-4F47D081FE14}"/>
              </a:ext>
            </a:extLst>
          </p:cNvPr>
          <p:cNvCxnSpPr>
            <a:cxnSpLocks/>
            <a:stCxn id="32" idx="2"/>
            <a:endCxn id="34" idx="0"/>
          </p:cNvCxnSpPr>
          <p:nvPr/>
        </p:nvCxnSpPr>
        <p:spPr>
          <a:xfrm>
            <a:off x="9904296" y="4493320"/>
            <a:ext cx="0" cy="170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3B8EC71A-FBDE-73DC-8EFE-60C6A187F9EC}"/>
              </a:ext>
            </a:extLst>
          </p:cNvPr>
          <p:cNvCxnSpPr>
            <a:cxnSpLocks/>
            <a:stCxn id="34" idx="2"/>
            <a:endCxn id="35" idx="0"/>
          </p:cNvCxnSpPr>
          <p:nvPr/>
        </p:nvCxnSpPr>
        <p:spPr>
          <a:xfrm>
            <a:off x="9904296" y="5160079"/>
            <a:ext cx="0" cy="170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2BAA7D9D-6A4C-2CE5-D2C2-FB3D84C8605B}"/>
              </a:ext>
            </a:extLst>
          </p:cNvPr>
          <p:cNvCxnSpPr>
            <a:cxnSpLocks/>
            <a:stCxn id="35" idx="2"/>
            <a:endCxn id="31" idx="0"/>
          </p:cNvCxnSpPr>
          <p:nvPr/>
        </p:nvCxnSpPr>
        <p:spPr>
          <a:xfrm flipH="1">
            <a:off x="9893898" y="5826838"/>
            <a:ext cx="10398" cy="170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ector: angular 57">
            <a:extLst>
              <a:ext uri="{FF2B5EF4-FFF2-40B4-BE49-F238E27FC236}">
                <a16:creationId xmlns:a16="http://schemas.microsoft.com/office/drawing/2014/main" id="{2578ACA1-7CA1-DB1C-2829-10454DCFAEF6}"/>
              </a:ext>
            </a:extLst>
          </p:cNvPr>
          <p:cNvCxnSpPr>
            <a:cxnSpLocks/>
            <a:stCxn id="21" idx="3"/>
            <a:endCxn id="29" idx="1"/>
          </p:cNvCxnSpPr>
          <p:nvPr/>
        </p:nvCxnSpPr>
        <p:spPr>
          <a:xfrm flipV="1">
            <a:off x="7668606" y="2244680"/>
            <a:ext cx="1003334" cy="976825"/>
          </a:xfrm>
          <a:prstGeom prst="bentConnector3">
            <a:avLst>
              <a:gd name="adj1" fmla="val 32098"/>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angular 61">
            <a:extLst>
              <a:ext uri="{FF2B5EF4-FFF2-40B4-BE49-F238E27FC236}">
                <a16:creationId xmlns:a16="http://schemas.microsoft.com/office/drawing/2014/main" id="{55132D73-5D81-437C-DDCB-9801A8D11CFE}"/>
              </a:ext>
            </a:extLst>
          </p:cNvPr>
          <p:cNvCxnSpPr>
            <a:cxnSpLocks/>
            <a:stCxn id="20" idx="3"/>
            <a:endCxn id="32" idx="1"/>
          </p:cNvCxnSpPr>
          <p:nvPr/>
        </p:nvCxnSpPr>
        <p:spPr>
          <a:xfrm flipV="1">
            <a:off x="4175888" y="4244957"/>
            <a:ext cx="4150962" cy="292186"/>
          </a:xfrm>
          <a:prstGeom prst="bentConnector3">
            <a:avLst>
              <a:gd name="adj1" fmla="val 50000"/>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4" name="Content Placeholder 4">
            <a:extLst>
              <a:ext uri="{FF2B5EF4-FFF2-40B4-BE49-F238E27FC236}">
                <a16:creationId xmlns:a16="http://schemas.microsoft.com/office/drawing/2014/main" id="{F91B4389-1920-4056-6CA7-2FA6BEB7AC1F}"/>
              </a:ext>
            </a:extLst>
          </p:cNvPr>
          <p:cNvSpPr txBox="1">
            <a:spLocks/>
          </p:cNvSpPr>
          <p:nvPr/>
        </p:nvSpPr>
        <p:spPr>
          <a:xfrm>
            <a:off x="801615" y="1814317"/>
            <a:ext cx="7205589" cy="4706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Initial API Call</a:t>
            </a:r>
          </a:p>
          <a:p>
            <a:pPr lvl="1">
              <a:lnSpc>
                <a:spcPct val="100000"/>
              </a:lnSpc>
              <a:spcBef>
                <a:spcPts val="1400"/>
              </a:spcBef>
            </a:pPr>
            <a:r>
              <a:rPr lang="en-US" sz="1800" dirty="0">
                <a:solidFill>
                  <a:schemeClr val="accent2"/>
                </a:solidFill>
                <a:latin typeface="Abadi" panose="020B0604020104020204" pitchFamily="34" charset="0"/>
              </a:rPr>
              <a:t>/launches/past</a:t>
            </a:r>
            <a:r>
              <a:rPr lang="en-US" sz="1800" dirty="0">
                <a:solidFill>
                  <a:schemeClr val="accent3">
                    <a:lumMod val="25000"/>
                  </a:schemeClr>
                </a:solidFill>
                <a:latin typeface="Abadi" panose="020B0604020104020204" pitchFamily="34" charset="0"/>
              </a:rPr>
              <a:t>: Retrieve basic information about past launches (e.g., flight number, rocket ID, launch date, core ID, payload ID, launchpad ID).</a:t>
            </a:r>
          </a:p>
          <a:p>
            <a:pPr marL="514350" indent="-51435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Subsequent API Calls to enrich Data:</a:t>
            </a:r>
          </a:p>
          <a:p>
            <a:pPr lvl="1">
              <a:lnSpc>
                <a:spcPct val="100000"/>
              </a:lnSpc>
              <a:spcBef>
                <a:spcPts val="1400"/>
              </a:spcBef>
            </a:pPr>
            <a:r>
              <a:rPr lang="en-US" sz="1800" dirty="0">
                <a:solidFill>
                  <a:schemeClr val="accent2"/>
                </a:solidFill>
                <a:latin typeface="Abadi" panose="020B0604020104020204" pitchFamily="34" charset="0"/>
              </a:rPr>
              <a:t>/rockets:</a:t>
            </a:r>
            <a:r>
              <a:rPr lang="en-US" sz="1800" dirty="0">
                <a:solidFill>
                  <a:schemeClr val="accent3">
                    <a:lumMod val="25000"/>
                  </a:schemeClr>
                </a:solidFill>
                <a:latin typeface="Abadi" panose="020B0604020104020204" pitchFamily="34" charset="0"/>
              </a:rPr>
              <a:t> Fetch booster name and specifications.</a:t>
            </a:r>
          </a:p>
          <a:p>
            <a:pPr lvl="1">
              <a:lnSpc>
                <a:spcPct val="100000"/>
              </a:lnSpc>
              <a:spcBef>
                <a:spcPts val="1400"/>
              </a:spcBef>
            </a:pPr>
            <a:r>
              <a:rPr lang="en-US" sz="1800" dirty="0">
                <a:solidFill>
                  <a:schemeClr val="accent2"/>
                </a:solidFill>
                <a:latin typeface="Abadi" panose="020B0604020104020204" pitchFamily="34" charset="0"/>
              </a:rPr>
              <a:t>/launchpads:</a:t>
            </a:r>
            <a:r>
              <a:rPr lang="en-US" sz="1800" dirty="0">
                <a:solidFill>
                  <a:schemeClr val="accent3">
                    <a:lumMod val="25000"/>
                  </a:schemeClr>
                </a:solidFill>
                <a:latin typeface="Abadi" panose="020B0604020104020204" pitchFamily="34" charset="0"/>
              </a:rPr>
              <a:t> Get launch site details (name, latitude, longitude).</a:t>
            </a:r>
          </a:p>
          <a:p>
            <a:pPr lvl="1">
              <a:lnSpc>
                <a:spcPct val="100000"/>
              </a:lnSpc>
              <a:spcBef>
                <a:spcPts val="1400"/>
              </a:spcBef>
            </a:pPr>
            <a:r>
              <a:rPr lang="en-US" sz="1800" dirty="0">
                <a:solidFill>
                  <a:schemeClr val="accent2"/>
                </a:solidFill>
                <a:latin typeface="Abadi" panose="020B0604020104020204" pitchFamily="34" charset="0"/>
              </a:rPr>
              <a:t>/payloads</a:t>
            </a:r>
            <a:r>
              <a:rPr lang="en-US" sz="1800" dirty="0">
                <a:solidFill>
                  <a:schemeClr val="accent3">
                    <a:lumMod val="25000"/>
                  </a:schemeClr>
                </a:solidFill>
                <a:latin typeface="Abadi" panose="020B0604020104020204" pitchFamily="34" charset="0"/>
              </a:rPr>
              <a:t>: Extract payload mass and orbit.</a:t>
            </a:r>
          </a:p>
          <a:p>
            <a:pPr lvl="1">
              <a:lnSpc>
                <a:spcPct val="100000"/>
              </a:lnSpc>
              <a:spcBef>
                <a:spcPts val="1400"/>
              </a:spcBef>
            </a:pPr>
            <a:r>
              <a:rPr lang="en-US" sz="1800" dirty="0">
                <a:solidFill>
                  <a:schemeClr val="accent2"/>
                </a:solidFill>
                <a:latin typeface="Abadi" panose="020B0604020104020204" pitchFamily="34" charset="0"/>
              </a:rPr>
              <a:t>/cores</a:t>
            </a:r>
            <a:r>
              <a:rPr lang="en-US" sz="1800" dirty="0">
                <a:solidFill>
                  <a:schemeClr val="accent3">
                    <a:lumMod val="25000"/>
                  </a:schemeClr>
                </a:solidFill>
                <a:latin typeface="Abadi" panose="020B0604020104020204" pitchFamily="34" charset="0"/>
              </a:rPr>
              <a:t>: Gather information on core landing outcome, reuse count, landing pad, and core serial.</a:t>
            </a:r>
          </a:p>
          <a:p>
            <a:pPr marL="514350" indent="-51435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Combining and Cleaning Data</a:t>
            </a:r>
            <a:endParaRPr lang="en-US" sz="100" dirty="0">
              <a:solidFill>
                <a:schemeClr val="accent3">
                  <a:lumMod val="25000"/>
                </a:schemeClr>
              </a:solidFill>
              <a:latin typeface="Abadi" panose="020B0604020104020204" pitchFamily="34" charset="0"/>
            </a:endParaRPr>
          </a:p>
          <a:p>
            <a:pPr marL="0" indent="0" algn="ctr">
              <a:buFont typeface="Arial" panose="020B0604020202020204" pitchFamily="34" charset="0"/>
              <a:buNone/>
            </a:pPr>
            <a:endParaRPr lang="en-US"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144726" y="5661269"/>
            <a:ext cx="3691732" cy="401638"/>
          </a:xfrm>
          <a:prstGeom prst="rect">
            <a:avLst/>
          </a:prstGeom>
        </p:spPr>
        <p:txBody>
          <a:bodyPr vert="horz" lIns="91440" tIns="45720" rIns="91440" bIns="45720" rtlCol="0" anchor="t">
            <a:normAutofit fontScale="55000" lnSpcReduction="200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Reference: </a:t>
            </a:r>
            <a:r>
              <a:rPr lang="en-US" sz="1800" dirty="0">
                <a:latin typeface="Abadi" panose="020B0604020104020204" pitchFamily="34" charset="0"/>
                <a:hlinkClick r:id="rId3"/>
              </a:rPr>
              <a:t>https://github.com/ayeee0110/Applied-Data-Science-Capstone-IBM-Course/blob/main/1-CollectingTheData.ipynb</a:t>
            </a:r>
            <a:endParaRPr lang="en-US" sz="1800" dirty="0">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ángulo 1">
            <a:extLst>
              <a:ext uri="{FF2B5EF4-FFF2-40B4-BE49-F238E27FC236}">
                <a16:creationId xmlns:a16="http://schemas.microsoft.com/office/drawing/2014/main" id="{1B94AF7B-F46B-93AC-7A38-03AE33CDC5C6}"/>
              </a:ext>
            </a:extLst>
          </p:cNvPr>
          <p:cNvSpPr/>
          <p:nvPr/>
        </p:nvSpPr>
        <p:spPr>
          <a:xfrm>
            <a:off x="8473473" y="1709998"/>
            <a:ext cx="2984499"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a:t>API </a:t>
            </a:r>
            <a:r>
              <a:rPr lang="es-ES" dirty="0" err="1"/>
              <a:t>Call</a:t>
            </a:r>
            <a:r>
              <a:rPr lang="es-ES" dirty="0"/>
              <a:t> </a:t>
            </a:r>
            <a:r>
              <a:rPr lang="es-ES" dirty="0" err="1"/>
              <a:t>to</a:t>
            </a:r>
            <a:r>
              <a:rPr lang="es-ES" dirty="0"/>
              <a:t> /</a:t>
            </a:r>
            <a:r>
              <a:rPr lang="es-ES" dirty="0" err="1"/>
              <a:t>launches</a:t>
            </a:r>
            <a:r>
              <a:rPr lang="es-ES" dirty="0"/>
              <a:t>/</a:t>
            </a:r>
            <a:r>
              <a:rPr lang="es-ES" dirty="0" err="1"/>
              <a:t>past</a:t>
            </a:r>
            <a:endParaRPr lang="es-ES" dirty="0">
              <a:solidFill>
                <a:schemeClr val="accent6"/>
              </a:solidFill>
            </a:endParaRPr>
          </a:p>
        </p:txBody>
      </p:sp>
      <p:sp>
        <p:nvSpPr>
          <p:cNvPr id="7" name="Rectángulo 6">
            <a:extLst>
              <a:ext uri="{FF2B5EF4-FFF2-40B4-BE49-F238E27FC236}">
                <a16:creationId xmlns:a16="http://schemas.microsoft.com/office/drawing/2014/main" id="{2EB12171-21BD-C3A6-A823-E37B29090EC4}"/>
              </a:ext>
            </a:extLst>
          </p:cNvPr>
          <p:cNvSpPr/>
          <p:nvPr/>
        </p:nvSpPr>
        <p:spPr>
          <a:xfrm>
            <a:off x="8735592" y="2486366"/>
            <a:ext cx="2464711"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Extract</a:t>
            </a:r>
            <a:r>
              <a:rPr lang="es-ES" dirty="0"/>
              <a:t> </a:t>
            </a:r>
            <a:r>
              <a:rPr lang="es-ES" dirty="0" err="1"/>
              <a:t>IDs</a:t>
            </a:r>
            <a:r>
              <a:rPr lang="es-ES" dirty="0"/>
              <a:t> </a:t>
            </a:r>
            <a:r>
              <a:rPr lang="es-ES" dirty="0" err="1"/>
              <a:t>from</a:t>
            </a:r>
            <a:r>
              <a:rPr lang="es-ES" dirty="0"/>
              <a:t> Response</a:t>
            </a:r>
          </a:p>
        </p:txBody>
      </p:sp>
      <p:sp>
        <p:nvSpPr>
          <p:cNvPr id="8" name="Rectángulo 7">
            <a:extLst>
              <a:ext uri="{FF2B5EF4-FFF2-40B4-BE49-F238E27FC236}">
                <a16:creationId xmlns:a16="http://schemas.microsoft.com/office/drawing/2014/main" id="{5D713E01-E14B-7F5C-1E0F-08264B69B7D0}"/>
              </a:ext>
            </a:extLst>
          </p:cNvPr>
          <p:cNvSpPr/>
          <p:nvPr/>
        </p:nvSpPr>
        <p:spPr>
          <a:xfrm>
            <a:off x="8387920" y="4943882"/>
            <a:ext cx="3155603"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a:t>Combine Data </a:t>
            </a:r>
            <a:r>
              <a:rPr lang="es-ES" dirty="0" err="1"/>
              <a:t>into</a:t>
            </a:r>
            <a:r>
              <a:rPr lang="es-ES" dirty="0"/>
              <a:t> </a:t>
            </a:r>
            <a:r>
              <a:rPr lang="es-ES" dirty="0" err="1"/>
              <a:t>DataFrame</a:t>
            </a:r>
            <a:endParaRPr lang="es-ES" dirty="0"/>
          </a:p>
        </p:txBody>
      </p:sp>
      <p:sp>
        <p:nvSpPr>
          <p:cNvPr id="9" name="Rectángulo 8">
            <a:extLst>
              <a:ext uri="{FF2B5EF4-FFF2-40B4-BE49-F238E27FC236}">
                <a16:creationId xmlns:a16="http://schemas.microsoft.com/office/drawing/2014/main" id="{342EC0DB-52E8-0714-1D86-D3C81671DCAD}"/>
              </a:ext>
            </a:extLst>
          </p:cNvPr>
          <p:cNvSpPr/>
          <p:nvPr/>
        </p:nvSpPr>
        <p:spPr>
          <a:xfrm>
            <a:off x="8753329" y="3901302"/>
            <a:ext cx="1333043"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a:t>API </a:t>
            </a:r>
            <a:r>
              <a:rPr lang="es-ES" dirty="0" err="1"/>
              <a:t>Call</a:t>
            </a:r>
            <a:r>
              <a:rPr lang="es-ES" dirty="0"/>
              <a:t> </a:t>
            </a:r>
            <a:r>
              <a:rPr lang="es-ES" dirty="0" err="1"/>
              <a:t>to</a:t>
            </a:r>
            <a:r>
              <a:rPr lang="es-ES" dirty="0"/>
              <a:t> /</a:t>
            </a:r>
            <a:r>
              <a:rPr lang="es-ES" dirty="0" err="1"/>
              <a:t>launchpads</a:t>
            </a:r>
            <a:endParaRPr lang="es-ES" dirty="0">
              <a:solidFill>
                <a:schemeClr val="accent6"/>
              </a:solidFill>
            </a:endParaRPr>
          </a:p>
        </p:txBody>
      </p:sp>
      <p:sp>
        <p:nvSpPr>
          <p:cNvPr id="10" name="Rectángulo 9">
            <a:extLst>
              <a:ext uri="{FF2B5EF4-FFF2-40B4-BE49-F238E27FC236}">
                <a16:creationId xmlns:a16="http://schemas.microsoft.com/office/drawing/2014/main" id="{158FAFC8-F0E9-F145-D97C-161DC10E151D}"/>
              </a:ext>
            </a:extLst>
          </p:cNvPr>
          <p:cNvSpPr/>
          <p:nvPr/>
        </p:nvSpPr>
        <p:spPr>
          <a:xfrm>
            <a:off x="8027157" y="3326940"/>
            <a:ext cx="1141485"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a:t>API </a:t>
            </a:r>
            <a:r>
              <a:rPr lang="es-ES" dirty="0" err="1"/>
              <a:t>Call</a:t>
            </a:r>
            <a:r>
              <a:rPr lang="es-ES" dirty="0"/>
              <a:t> </a:t>
            </a:r>
            <a:r>
              <a:rPr lang="es-ES" dirty="0" err="1"/>
              <a:t>to</a:t>
            </a:r>
            <a:r>
              <a:rPr lang="es-ES" dirty="0"/>
              <a:t> /</a:t>
            </a:r>
            <a:r>
              <a:rPr lang="es-ES" dirty="0" err="1"/>
              <a:t>rockets</a:t>
            </a:r>
            <a:endParaRPr lang="es-ES" dirty="0">
              <a:solidFill>
                <a:schemeClr val="accent6"/>
              </a:solidFill>
            </a:endParaRPr>
          </a:p>
        </p:txBody>
      </p:sp>
      <p:sp>
        <p:nvSpPr>
          <p:cNvPr id="11" name="Rectángulo 10">
            <a:extLst>
              <a:ext uri="{FF2B5EF4-FFF2-40B4-BE49-F238E27FC236}">
                <a16:creationId xmlns:a16="http://schemas.microsoft.com/office/drawing/2014/main" id="{3CA5377E-4CF5-9A12-0232-CCFD21D651C9}"/>
              </a:ext>
            </a:extLst>
          </p:cNvPr>
          <p:cNvSpPr/>
          <p:nvPr/>
        </p:nvSpPr>
        <p:spPr>
          <a:xfrm>
            <a:off x="9990592" y="3336701"/>
            <a:ext cx="1141485"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a:t>API </a:t>
            </a:r>
            <a:r>
              <a:rPr lang="es-ES" dirty="0" err="1"/>
              <a:t>Call</a:t>
            </a:r>
            <a:r>
              <a:rPr lang="es-ES" dirty="0"/>
              <a:t> </a:t>
            </a:r>
            <a:r>
              <a:rPr lang="es-ES" dirty="0" err="1"/>
              <a:t>to</a:t>
            </a:r>
            <a:r>
              <a:rPr lang="es-ES" dirty="0"/>
              <a:t> /</a:t>
            </a:r>
            <a:r>
              <a:rPr lang="es-ES" dirty="0" err="1"/>
              <a:t>payloads</a:t>
            </a:r>
            <a:endParaRPr lang="es-ES" dirty="0">
              <a:solidFill>
                <a:schemeClr val="accent6"/>
              </a:solidFill>
            </a:endParaRPr>
          </a:p>
        </p:txBody>
      </p:sp>
      <p:sp>
        <p:nvSpPr>
          <p:cNvPr id="12" name="Rectángulo 11">
            <a:extLst>
              <a:ext uri="{FF2B5EF4-FFF2-40B4-BE49-F238E27FC236}">
                <a16:creationId xmlns:a16="http://schemas.microsoft.com/office/drawing/2014/main" id="{EECF9E44-00E8-610C-F700-CCE8CD97B794}"/>
              </a:ext>
            </a:extLst>
          </p:cNvPr>
          <p:cNvSpPr/>
          <p:nvPr/>
        </p:nvSpPr>
        <p:spPr>
          <a:xfrm>
            <a:off x="10629560" y="3919151"/>
            <a:ext cx="1141486"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a:t>API </a:t>
            </a:r>
            <a:r>
              <a:rPr lang="es-ES" dirty="0" err="1"/>
              <a:t>Call</a:t>
            </a:r>
            <a:r>
              <a:rPr lang="es-ES" dirty="0"/>
              <a:t> </a:t>
            </a:r>
            <a:r>
              <a:rPr lang="es-ES" dirty="0" err="1"/>
              <a:t>to</a:t>
            </a:r>
            <a:r>
              <a:rPr lang="es-ES" dirty="0"/>
              <a:t> /</a:t>
            </a:r>
            <a:r>
              <a:rPr lang="es-ES" dirty="0" err="1"/>
              <a:t>cores</a:t>
            </a:r>
            <a:endParaRPr lang="es-ES" dirty="0">
              <a:solidFill>
                <a:schemeClr val="accent6"/>
              </a:solidFill>
            </a:endParaRPr>
          </a:p>
        </p:txBody>
      </p:sp>
      <p:cxnSp>
        <p:nvCxnSpPr>
          <p:cNvPr id="15" name="Conector recto de flecha 14">
            <a:extLst>
              <a:ext uri="{FF2B5EF4-FFF2-40B4-BE49-F238E27FC236}">
                <a16:creationId xmlns:a16="http://schemas.microsoft.com/office/drawing/2014/main" id="{5117E893-66C5-8EF6-78D0-787D61017797}"/>
              </a:ext>
            </a:extLst>
          </p:cNvPr>
          <p:cNvCxnSpPr>
            <a:cxnSpLocks/>
            <a:stCxn id="2" idx="2"/>
            <a:endCxn id="7" idx="0"/>
          </p:cNvCxnSpPr>
          <p:nvPr/>
        </p:nvCxnSpPr>
        <p:spPr>
          <a:xfrm>
            <a:off x="9965723" y="2206724"/>
            <a:ext cx="2225" cy="279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F8C6FE04-885A-320A-89B0-8CC6A2A8203A}"/>
              </a:ext>
            </a:extLst>
          </p:cNvPr>
          <p:cNvCxnSpPr>
            <a:cxnSpLocks/>
          </p:cNvCxnSpPr>
          <p:nvPr/>
        </p:nvCxnSpPr>
        <p:spPr>
          <a:xfrm>
            <a:off x="9965723" y="4656703"/>
            <a:ext cx="2225" cy="279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errar llave 18">
            <a:extLst>
              <a:ext uri="{FF2B5EF4-FFF2-40B4-BE49-F238E27FC236}">
                <a16:creationId xmlns:a16="http://schemas.microsoft.com/office/drawing/2014/main" id="{1883B759-07E3-3B15-4A64-412194BF2355}"/>
              </a:ext>
            </a:extLst>
          </p:cNvPr>
          <p:cNvSpPr/>
          <p:nvPr/>
        </p:nvSpPr>
        <p:spPr>
          <a:xfrm rot="5400000">
            <a:off x="9880336" y="1375097"/>
            <a:ext cx="170770" cy="35353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0" name="Cerrar llave 19">
            <a:extLst>
              <a:ext uri="{FF2B5EF4-FFF2-40B4-BE49-F238E27FC236}">
                <a16:creationId xmlns:a16="http://schemas.microsoft.com/office/drawing/2014/main" id="{F5B6CF7E-B513-26B5-800A-2F3467B5379A}"/>
              </a:ext>
            </a:extLst>
          </p:cNvPr>
          <p:cNvSpPr/>
          <p:nvPr/>
        </p:nvSpPr>
        <p:spPr>
          <a:xfrm rot="5400000">
            <a:off x="9882563" y="2869071"/>
            <a:ext cx="170770" cy="35353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2" name="CuadroTexto 21">
            <a:extLst>
              <a:ext uri="{FF2B5EF4-FFF2-40B4-BE49-F238E27FC236}">
                <a16:creationId xmlns:a16="http://schemas.microsoft.com/office/drawing/2014/main" id="{2CAE8BF4-C28E-62D0-61AB-256F2EEA225B}"/>
              </a:ext>
            </a:extLst>
          </p:cNvPr>
          <p:cNvSpPr txBox="1"/>
          <p:nvPr/>
        </p:nvSpPr>
        <p:spPr>
          <a:xfrm>
            <a:off x="949927" y="1340666"/>
            <a:ext cx="6911372" cy="40011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a:spAutoFit/>
          </a:bodyPr>
          <a:lstStyle/>
          <a:p>
            <a:r>
              <a:rPr lang="en-US" sz="2000" b="1" dirty="0">
                <a:solidFill>
                  <a:schemeClr val="tx1"/>
                </a:solidFill>
                <a:latin typeface="Abadi" panose="020B0604020104020204" pitchFamily="34" charset="0"/>
              </a:rPr>
              <a:t>Objective</a:t>
            </a:r>
            <a:r>
              <a:rPr lang="en-US" sz="2000" dirty="0">
                <a:solidFill>
                  <a:schemeClr val="tx1"/>
                </a:solidFill>
                <a:latin typeface="Abadi" panose="020B0604020104020204" pitchFamily="34" charset="0"/>
              </a:rPr>
              <a:t>: Collect data from SpaceX launches using REST API</a:t>
            </a:r>
            <a:endParaRPr lang="es-ES" sz="2000" dirty="0">
              <a:solidFill>
                <a:schemeClr val="tx1"/>
              </a:solidFill>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2375910"/>
            <a:ext cx="10485511" cy="2602490"/>
          </a:xfrm>
          <a:prstGeom prst="rect">
            <a:avLst/>
          </a:prstGeom>
        </p:spPr>
        <p:txBody>
          <a:bodyPr lIns="91440" tIns="45720" rIns="91440" bIns="45720" anchor="t">
            <a:noAutofit/>
          </a:bodyPr>
          <a:lstStyle/>
          <a:p>
            <a:pPr marL="457200" indent="-457200">
              <a:lnSpc>
                <a:spcPct val="100000"/>
              </a:lnSpc>
              <a:spcBef>
                <a:spcPts val="600"/>
              </a:spcBef>
              <a:buFont typeface="+mj-lt"/>
              <a:buAutoNum type="arabicPeriod"/>
            </a:pPr>
            <a:r>
              <a:rPr lang="en-US" sz="2000" dirty="0">
                <a:solidFill>
                  <a:schemeClr val="accent3">
                    <a:lumMod val="25000"/>
                  </a:schemeClr>
                </a:solidFill>
                <a:latin typeface="Abadi" panose="020B0604020104020204" pitchFamily="34" charset="0"/>
              </a:rPr>
              <a:t>Request HTML - Used </a:t>
            </a:r>
            <a:r>
              <a:rPr lang="en-US" sz="2000" dirty="0" err="1">
                <a:solidFill>
                  <a:schemeClr val="accent2"/>
                </a:solidFill>
                <a:latin typeface="Abadi" panose="020B0604020104020204" pitchFamily="34" charset="0"/>
              </a:rPr>
              <a:t>requests</a:t>
            </a:r>
            <a:r>
              <a:rPr lang="en-US" sz="2000" dirty="0" err="1">
                <a:solidFill>
                  <a:schemeClr val="accent3">
                    <a:lumMod val="25000"/>
                  </a:schemeClr>
                </a:solidFill>
                <a:latin typeface="Abadi" panose="020B0604020104020204" pitchFamily="34" charset="0"/>
              </a:rPr>
              <a:t>.get</a:t>
            </a:r>
            <a:r>
              <a:rPr lang="en-US" sz="2000" dirty="0">
                <a:solidFill>
                  <a:schemeClr val="accent3">
                    <a:lumMod val="25000"/>
                  </a:schemeClr>
                </a:solidFill>
                <a:latin typeface="Abadi" panose="020B0604020104020204" pitchFamily="34" charset="0"/>
              </a:rPr>
              <a:t>() to fetch the Wikipedia page.</a:t>
            </a:r>
          </a:p>
          <a:p>
            <a:pPr marL="457200" indent="-457200">
              <a:lnSpc>
                <a:spcPct val="100000"/>
              </a:lnSpc>
              <a:spcBef>
                <a:spcPts val="600"/>
              </a:spcBef>
              <a:buFont typeface="+mj-lt"/>
              <a:buAutoNum type="arabicPeriod"/>
            </a:pPr>
            <a:r>
              <a:rPr lang="en-US" sz="2000" dirty="0">
                <a:solidFill>
                  <a:schemeClr val="accent3">
                    <a:lumMod val="25000"/>
                  </a:schemeClr>
                </a:solidFill>
                <a:latin typeface="Abadi" panose="020B0604020104020204" pitchFamily="34" charset="0"/>
              </a:rPr>
              <a:t>Parse HTML - Used </a:t>
            </a:r>
            <a:r>
              <a:rPr lang="en-US" sz="2000" dirty="0" err="1">
                <a:solidFill>
                  <a:schemeClr val="accent2"/>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to parse the HTML content.</a:t>
            </a:r>
          </a:p>
          <a:p>
            <a:pPr marL="457200" indent="-457200">
              <a:lnSpc>
                <a:spcPct val="100000"/>
              </a:lnSpc>
              <a:spcBef>
                <a:spcPts val="600"/>
              </a:spcBef>
              <a:buFont typeface="+mj-lt"/>
              <a:buAutoNum type="arabicPeriod"/>
            </a:pPr>
            <a:r>
              <a:rPr lang="en-US" sz="2000" dirty="0">
                <a:solidFill>
                  <a:schemeClr val="accent3">
                    <a:lumMod val="25000"/>
                  </a:schemeClr>
                </a:solidFill>
                <a:latin typeface="Abadi" panose="020B0604020104020204" pitchFamily="34" charset="0"/>
              </a:rPr>
              <a:t>Extract Column Names - Retrieved the table column names from &lt;</a:t>
            </a:r>
            <a:r>
              <a:rPr lang="en-US" sz="2000" dirty="0" err="1">
                <a:solidFill>
                  <a:schemeClr val="accent3">
                    <a:lumMod val="25000"/>
                  </a:schemeClr>
                </a:solidFill>
                <a:latin typeface="Abadi" panose="020B0604020104020204" pitchFamily="34" charset="0"/>
              </a:rPr>
              <a:t>th</a:t>
            </a:r>
            <a:r>
              <a:rPr lang="en-US" sz="2000" dirty="0">
                <a:solidFill>
                  <a:schemeClr val="accent3">
                    <a:lumMod val="25000"/>
                  </a:schemeClr>
                </a:solidFill>
                <a:latin typeface="Abadi" panose="020B0604020104020204" pitchFamily="34" charset="0"/>
              </a:rPr>
              <a:t>&gt; elements.</a:t>
            </a:r>
          </a:p>
          <a:p>
            <a:pPr marL="457200" indent="-457200">
              <a:lnSpc>
                <a:spcPct val="100000"/>
              </a:lnSpc>
              <a:spcBef>
                <a:spcPts val="600"/>
              </a:spcBef>
              <a:buFont typeface="+mj-lt"/>
              <a:buAutoNum type="arabicPeriod"/>
            </a:pPr>
            <a:r>
              <a:rPr lang="en-US" sz="2000" dirty="0">
                <a:solidFill>
                  <a:schemeClr val="accent3">
                    <a:lumMod val="25000"/>
                  </a:schemeClr>
                </a:solidFill>
                <a:latin typeface="Abadi" panose="020B0604020104020204" pitchFamily="34" charset="0"/>
              </a:rPr>
              <a:t>Extract Data - Iterated through the table rows (&lt;tr&gt;) to extract launch data (date, site, payload, etc.).</a:t>
            </a:r>
          </a:p>
          <a:p>
            <a:pPr marL="457200" indent="-457200">
              <a:lnSpc>
                <a:spcPct val="100000"/>
              </a:lnSpc>
              <a:spcBef>
                <a:spcPts val="600"/>
              </a:spcBef>
              <a:buFont typeface="+mj-lt"/>
              <a:buAutoNum type="arabicPeriod"/>
            </a:pPr>
            <a:r>
              <a:rPr lang="en-US" sz="2000" dirty="0">
                <a:solidFill>
                  <a:schemeClr val="accent3">
                    <a:lumMod val="25000"/>
                  </a:schemeClr>
                </a:solidFill>
                <a:latin typeface="Abadi" panose="020B0604020104020204" pitchFamily="34" charset="0"/>
              </a:rPr>
              <a:t>Create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 Converted the extracted data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and exported it as CSV.</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Text Placeholder 2">
            <a:extLst>
              <a:ext uri="{FF2B5EF4-FFF2-40B4-BE49-F238E27FC236}">
                <a16:creationId xmlns:a16="http://schemas.microsoft.com/office/drawing/2014/main" id="{D2D4B7E6-E56F-642D-EBCC-A6024A08B55F}"/>
              </a:ext>
            </a:extLst>
          </p:cNvPr>
          <p:cNvSpPr txBox="1">
            <a:spLocks/>
          </p:cNvSpPr>
          <p:nvPr/>
        </p:nvSpPr>
        <p:spPr>
          <a:xfrm>
            <a:off x="892322" y="1383877"/>
            <a:ext cx="10828410" cy="10156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latin typeface="Abadi" panose="020B0604020104020204" pitchFamily="34" charset="0"/>
              </a:rPr>
              <a:t>Objective</a:t>
            </a:r>
            <a:r>
              <a:rPr lang="en-US" sz="2200" dirty="0">
                <a:solidFill>
                  <a:schemeClr val="accent3">
                    <a:lumMod val="25000"/>
                  </a:schemeClr>
                </a:solidFill>
                <a:latin typeface="Abadi" panose="020B0604020104020204" pitchFamily="34" charset="0"/>
              </a:rPr>
              <a:t>: collect historical Falcon 9 launch data from the Wikipedia page </a:t>
            </a:r>
          </a:p>
          <a:p>
            <a:pPr marL="0" indent="0" algn="ctr">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"List of Falcon 9 and Falcon Heavy launches."</a:t>
            </a:r>
          </a:p>
        </p:txBody>
      </p:sp>
      <p:sp>
        <p:nvSpPr>
          <p:cNvPr id="9" name="Rectángulo 8">
            <a:extLst>
              <a:ext uri="{FF2B5EF4-FFF2-40B4-BE49-F238E27FC236}">
                <a16:creationId xmlns:a16="http://schemas.microsoft.com/office/drawing/2014/main" id="{9974CBEC-DCF7-AE87-3E93-21E741C1C3E9}"/>
              </a:ext>
            </a:extLst>
          </p:cNvPr>
          <p:cNvSpPr/>
          <p:nvPr/>
        </p:nvSpPr>
        <p:spPr>
          <a:xfrm>
            <a:off x="892322" y="1383877"/>
            <a:ext cx="10515600" cy="88774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0" name="Rectángulo 9">
            <a:extLst>
              <a:ext uri="{FF2B5EF4-FFF2-40B4-BE49-F238E27FC236}">
                <a16:creationId xmlns:a16="http://schemas.microsoft.com/office/drawing/2014/main" id="{CFF806B6-5232-F097-AD67-ED2C8300BDF4}"/>
              </a:ext>
            </a:extLst>
          </p:cNvPr>
          <p:cNvSpPr/>
          <p:nvPr/>
        </p:nvSpPr>
        <p:spPr>
          <a:xfrm>
            <a:off x="1697599" y="5276600"/>
            <a:ext cx="1990578"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Request</a:t>
            </a:r>
            <a:r>
              <a:rPr lang="es-ES" dirty="0"/>
              <a:t> HTML </a:t>
            </a:r>
            <a:endParaRPr lang="es-ES" dirty="0">
              <a:solidFill>
                <a:schemeClr val="accent6"/>
              </a:solidFill>
            </a:endParaRPr>
          </a:p>
        </p:txBody>
      </p:sp>
      <p:sp>
        <p:nvSpPr>
          <p:cNvPr id="12" name="Rectángulo 11">
            <a:extLst>
              <a:ext uri="{FF2B5EF4-FFF2-40B4-BE49-F238E27FC236}">
                <a16:creationId xmlns:a16="http://schemas.microsoft.com/office/drawing/2014/main" id="{E12F2414-B19C-FACA-AF48-D79B992D7360}"/>
              </a:ext>
            </a:extLst>
          </p:cNvPr>
          <p:cNvSpPr/>
          <p:nvPr/>
        </p:nvSpPr>
        <p:spPr>
          <a:xfrm>
            <a:off x="6027811" y="5276600"/>
            <a:ext cx="1990578"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Extract</a:t>
            </a:r>
            <a:r>
              <a:rPr lang="es-ES" dirty="0"/>
              <a:t> </a:t>
            </a:r>
            <a:r>
              <a:rPr lang="es-ES" dirty="0" err="1"/>
              <a:t>columns</a:t>
            </a:r>
            <a:endParaRPr lang="es-ES" dirty="0">
              <a:solidFill>
                <a:schemeClr val="accent6"/>
              </a:solidFill>
            </a:endParaRPr>
          </a:p>
        </p:txBody>
      </p:sp>
      <p:sp>
        <p:nvSpPr>
          <p:cNvPr id="14" name="Rectángulo 13">
            <a:extLst>
              <a:ext uri="{FF2B5EF4-FFF2-40B4-BE49-F238E27FC236}">
                <a16:creationId xmlns:a16="http://schemas.microsoft.com/office/drawing/2014/main" id="{ACF52755-5DA8-2CCE-6330-8DF1C13F6DAB}"/>
              </a:ext>
            </a:extLst>
          </p:cNvPr>
          <p:cNvSpPr/>
          <p:nvPr/>
        </p:nvSpPr>
        <p:spPr>
          <a:xfrm>
            <a:off x="3969045" y="5268442"/>
            <a:ext cx="1629310"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Parse</a:t>
            </a:r>
            <a:r>
              <a:rPr lang="es-ES" dirty="0"/>
              <a:t> HTML</a:t>
            </a:r>
            <a:endParaRPr lang="es-ES" dirty="0">
              <a:solidFill>
                <a:schemeClr val="accent6"/>
              </a:solidFill>
            </a:endParaRPr>
          </a:p>
        </p:txBody>
      </p:sp>
      <p:sp>
        <p:nvSpPr>
          <p:cNvPr id="15" name="Rectángulo 14">
            <a:extLst>
              <a:ext uri="{FF2B5EF4-FFF2-40B4-BE49-F238E27FC236}">
                <a16:creationId xmlns:a16="http://schemas.microsoft.com/office/drawing/2014/main" id="{1929BC0C-2BF0-357E-116D-0E7295324DD8}"/>
              </a:ext>
            </a:extLst>
          </p:cNvPr>
          <p:cNvSpPr/>
          <p:nvPr/>
        </p:nvSpPr>
        <p:spPr>
          <a:xfrm>
            <a:off x="8367445" y="5268442"/>
            <a:ext cx="1990578" cy="49672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s-ES" dirty="0" err="1"/>
              <a:t>Create</a:t>
            </a:r>
            <a:r>
              <a:rPr lang="es-ES" dirty="0"/>
              <a:t> </a:t>
            </a:r>
            <a:r>
              <a:rPr lang="es-ES" dirty="0" err="1"/>
              <a:t>Dataframe</a:t>
            </a:r>
            <a:endParaRPr lang="es-ES" dirty="0">
              <a:solidFill>
                <a:schemeClr val="accent6"/>
              </a:solidFill>
            </a:endParaRPr>
          </a:p>
        </p:txBody>
      </p:sp>
      <p:cxnSp>
        <p:nvCxnSpPr>
          <p:cNvPr id="16" name="Conector recto de flecha 15">
            <a:extLst>
              <a:ext uri="{FF2B5EF4-FFF2-40B4-BE49-F238E27FC236}">
                <a16:creationId xmlns:a16="http://schemas.microsoft.com/office/drawing/2014/main" id="{A4929D16-641C-7C2A-8A19-A37C54639B5A}"/>
              </a:ext>
            </a:extLst>
          </p:cNvPr>
          <p:cNvCxnSpPr>
            <a:cxnSpLocks/>
            <a:stCxn id="10" idx="3"/>
            <a:endCxn id="14" idx="1"/>
          </p:cNvCxnSpPr>
          <p:nvPr/>
        </p:nvCxnSpPr>
        <p:spPr>
          <a:xfrm flipV="1">
            <a:off x="3688177" y="5516805"/>
            <a:ext cx="280868" cy="8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5DC0FAFF-F1A3-78EC-DAC4-D211B7A8849C}"/>
              </a:ext>
            </a:extLst>
          </p:cNvPr>
          <p:cNvCxnSpPr>
            <a:cxnSpLocks/>
            <a:stCxn id="14" idx="3"/>
            <a:endCxn id="12" idx="1"/>
          </p:cNvCxnSpPr>
          <p:nvPr/>
        </p:nvCxnSpPr>
        <p:spPr>
          <a:xfrm>
            <a:off x="5598355" y="5516805"/>
            <a:ext cx="429456" cy="8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79666228-3C4B-DF70-1456-BC9A8EF1A89B}"/>
              </a:ext>
            </a:extLst>
          </p:cNvPr>
          <p:cNvCxnSpPr>
            <a:cxnSpLocks/>
            <a:stCxn id="12" idx="3"/>
            <a:endCxn id="15" idx="1"/>
          </p:cNvCxnSpPr>
          <p:nvPr/>
        </p:nvCxnSpPr>
        <p:spPr>
          <a:xfrm flipV="1">
            <a:off x="8018389" y="5516805"/>
            <a:ext cx="349056" cy="8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7D1F065E-AC4E-A958-8359-4CCD73A4EEA0}"/>
              </a:ext>
            </a:extLst>
          </p:cNvPr>
          <p:cNvSpPr txBox="1">
            <a:spLocks/>
          </p:cNvSpPr>
          <p:nvPr/>
        </p:nvSpPr>
        <p:spPr>
          <a:xfrm>
            <a:off x="1265464" y="6303573"/>
            <a:ext cx="9821636" cy="216596"/>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Reference: </a:t>
            </a:r>
            <a:r>
              <a:rPr lang="en-US" sz="1800" dirty="0">
                <a:latin typeface="Abadi" panose="020B0604020104020204" pitchFamily="34" charset="0"/>
                <a:hlinkClick r:id="rId3"/>
              </a:rPr>
              <a:t>https://github.com/ayeee0110/Applied-Data-Science-Capstone-IBM-Course/blob/main/2-WebScraping.ipynb</a:t>
            </a:r>
            <a:endParaRPr lang="en-US" sz="1800" dirty="0">
              <a:latin typeface="Abadi" panose="020B0604020104020204" pitchFamily="34" charset="0"/>
            </a:endParaRPr>
          </a:p>
          <a:p>
            <a:pPr marL="0" indent="0">
              <a:lnSpc>
                <a:spcPct val="100000"/>
              </a:lnSpc>
              <a:spcBef>
                <a:spcPts val="1400"/>
              </a:spcBef>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B399DDF-2ECC-0FCA-B448-BA559606B2F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82C23B2-BB92-53DA-5903-5D1CB6B672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5FD7598A-47F3-ECB3-9DAC-743DB79F61C6}"/>
              </a:ext>
            </a:extLst>
          </p:cNvPr>
          <p:cNvSpPr>
            <a:spLocks noGrp="1"/>
          </p:cNvSpPr>
          <p:nvPr>
            <p:ph idx="4294967295"/>
          </p:nvPr>
        </p:nvSpPr>
        <p:spPr>
          <a:xfrm>
            <a:off x="2692400" y="1394819"/>
            <a:ext cx="6985000" cy="463057"/>
          </a:xfrm>
          <a:prstGeom prst="rect">
            <a:avLst/>
          </a:prstGeom>
          <a:noFill/>
          <a:ln>
            <a:noFill/>
          </a:ln>
        </p:spPr>
        <p:style>
          <a:lnRef idx="0">
            <a:scrgbClr r="0" g="0" b="0"/>
          </a:lnRef>
          <a:fillRef idx="0">
            <a:scrgbClr r="0" g="0" b="0"/>
          </a:fillRef>
          <a:effectRef idx="0">
            <a:scrgbClr r="0" g="0" b="0"/>
          </a:effectRef>
          <a:fontRef idx="minor">
            <a:schemeClr val="lt1"/>
          </a:fontRef>
        </p:style>
        <p:txBody>
          <a:bodyPr/>
          <a:lstStyle/>
          <a:p>
            <a:pPr marL="0" indent="0" algn="ctr">
              <a:lnSpc>
                <a:spcPct val="100000"/>
              </a:lnSpc>
              <a:spcBef>
                <a:spcPts val="1400"/>
              </a:spcBef>
              <a:buNone/>
            </a:pPr>
            <a:r>
              <a:rPr lang="es-ES" sz="2400" b="1" dirty="0">
                <a:solidFill>
                  <a:schemeClr val="tx1"/>
                </a:solidFill>
                <a:latin typeface="Abadi" panose="020B0604020104020204" pitchFamily="34" charset="0"/>
              </a:rPr>
              <a:t>Resume </a:t>
            </a:r>
            <a:r>
              <a:rPr lang="es-ES" sz="2400" b="1" dirty="0" err="1">
                <a:solidFill>
                  <a:schemeClr val="tx1"/>
                </a:solidFill>
                <a:latin typeface="Abadi" panose="020B0604020104020204" pitchFamily="34" charset="0"/>
              </a:rPr>
              <a:t>of</a:t>
            </a:r>
            <a:r>
              <a:rPr lang="es-ES" sz="2400" b="1" dirty="0">
                <a:solidFill>
                  <a:schemeClr val="tx1"/>
                </a:solidFill>
                <a:latin typeface="Abadi" panose="020B0604020104020204" pitchFamily="34" charset="0"/>
              </a:rPr>
              <a:t> Key </a:t>
            </a:r>
            <a:r>
              <a:rPr lang="es-ES" sz="2400" b="1" dirty="0" err="1">
                <a:solidFill>
                  <a:schemeClr val="tx1"/>
                </a:solidFill>
                <a:latin typeface="Abadi" panose="020B0604020104020204" pitchFamily="34" charset="0"/>
              </a:rPr>
              <a:t>Dataframe</a:t>
            </a:r>
            <a:r>
              <a:rPr lang="es-ES" sz="2400" b="1" dirty="0">
                <a:solidFill>
                  <a:schemeClr val="tx1"/>
                </a:solidFill>
                <a:latin typeface="Abadi" panose="020B0604020104020204" pitchFamily="34" charset="0"/>
              </a:rPr>
              <a:t> </a:t>
            </a:r>
            <a:r>
              <a:rPr lang="es-ES" sz="2400" b="1" dirty="0" err="1">
                <a:solidFill>
                  <a:schemeClr val="tx1"/>
                </a:solidFill>
                <a:latin typeface="Abadi" panose="020B0604020104020204" pitchFamily="34" charset="0"/>
              </a:rPr>
              <a:t>Features</a:t>
            </a:r>
            <a:r>
              <a:rPr lang="es-ES" sz="2400" b="1" dirty="0">
                <a:solidFill>
                  <a:schemeClr val="tx1"/>
                </a:solidFill>
                <a:latin typeface="Abadi" panose="020B0604020104020204" pitchFamily="34" charset="0"/>
              </a:rPr>
              <a:t> </a:t>
            </a:r>
            <a:r>
              <a:rPr lang="es-ES" sz="2400" b="1" dirty="0" err="1">
                <a:solidFill>
                  <a:schemeClr val="tx1"/>
                </a:solidFill>
                <a:latin typeface="Abadi" panose="020B0604020104020204" pitchFamily="34" charset="0"/>
              </a:rPr>
              <a:t>obtained</a:t>
            </a:r>
            <a:endParaRPr lang="en-US" sz="4000" b="1" dirty="0">
              <a:solidFill>
                <a:schemeClr val="tx1"/>
              </a:solidFill>
              <a:latin typeface="Abadi" panose="020B0604020104020204" pitchFamily="34" charset="0"/>
            </a:endParaRPr>
          </a:p>
        </p:txBody>
      </p:sp>
      <p:sp>
        <p:nvSpPr>
          <p:cNvPr id="12" name="Title 1">
            <a:extLst>
              <a:ext uri="{FF2B5EF4-FFF2-40B4-BE49-F238E27FC236}">
                <a16:creationId xmlns:a16="http://schemas.microsoft.com/office/drawing/2014/main" id="{966A40D0-165F-F7F7-9FCE-E9DB3B4218C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4" name="Rectangle 1">
            <a:extLst>
              <a:ext uri="{FF2B5EF4-FFF2-40B4-BE49-F238E27FC236}">
                <a16:creationId xmlns:a16="http://schemas.microsoft.com/office/drawing/2014/main" id="{9E31F8BE-C392-5D66-96CA-A1E2D34E193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s-ES" altLang="es-E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Provided consistent historical data for the project.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s-ES" altLang="es-E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7" name="Tabla 6">
            <a:extLst>
              <a:ext uri="{FF2B5EF4-FFF2-40B4-BE49-F238E27FC236}">
                <a16:creationId xmlns:a16="http://schemas.microsoft.com/office/drawing/2014/main" id="{34D9160E-9C4C-DC37-7B3B-AB246E29A138}"/>
              </a:ext>
            </a:extLst>
          </p:cNvPr>
          <p:cNvGraphicFramePr>
            <a:graphicFrameLocks noGrp="1"/>
          </p:cNvGraphicFramePr>
          <p:nvPr>
            <p:extLst>
              <p:ext uri="{D42A27DB-BD31-4B8C-83A1-F6EECF244321}">
                <p14:modId xmlns:p14="http://schemas.microsoft.com/office/powerpoint/2010/main" val="926526128"/>
              </p:ext>
            </p:extLst>
          </p:nvPr>
        </p:nvGraphicFramePr>
        <p:xfrm>
          <a:off x="975856" y="2018299"/>
          <a:ext cx="10103909" cy="3962400"/>
        </p:xfrm>
        <a:graphic>
          <a:graphicData uri="http://schemas.openxmlformats.org/drawingml/2006/table">
            <a:tbl>
              <a:tblPr firstRow="1" bandRow="1">
                <a:tableStyleId>{46F890A9-2807-4EBB-B81D-B2AA78EC7F39}</a:tableStyleId>
              </a:tblPr>
              <a:tblGrid>
                <a:gridCol w="2085750">
                  <a:extLst>
                    <a:ext uri="{9D8B030D-6E8A-4147-A177-3AD203B41FA5}">
                      <a16:colId xmlns:a16="http://schemas.microsoft.com/office/drawing/2014/main" val="279690941"/>
                    </a:ext>
                  </a:extLst>
                </a:gridCol>
                <a:gridCol w="8018159">
                  <a:extLst>
                    <a:ext uri="{9D8B030D-6E8A-4147-A177-3AD203B41FA5}">
                      <a16:colId xmlns:a16="http://schemas.microsoft.com/office/drawing/2014/main" val="4128544948"/>
                    </a:ext>
                  </a:extLst>
                </a:gridCol>
              </a:tblGrid>
              <a:tr h="288573">
                <a:tc>
                  <a:txBody>
                    <a:bodyPr/>
                    <a:lstStyle/>
                    <a:p>
                      <a:r>
                        <a:rPr lang="es-ES" sz="2000" b="1"/>
                        <a:t>Feature</a:t>
                      </a:r>
                      <a:endParaRPr lang="es-ES" sz="2000"/>
                    </a:p>
                  </a:txBody>
                  <a:tcPr anchor="ctr"/>
                </a:tc>
                <a:tc>
                  <a:txBody>
                    <a:bodyPr/>
                    <a:lstStyle/>
                    <a:p>
                      <a:r>
                        <a:rPr lang="es-ES" sz="2000" b="1" dirty="0" err="1"/>
                        <a:t>Description</a:t>
                      </a:r>
                      <a:endParaRPr lang="es-ES" sz="2000" dirty="0"/>
                    </a:p>
                  </a:txBody>
                  <a:tcPr anchor="ctr"/>
                </a:tc>
                <a:extLst>
                  <a:ext uri="{0D108BD9-81ED-4DB2-BD59-A6C34878D82A}">
                    <a16:rowId xmlns:a16="http://schemas.microsoft.com/office/drawing/2014/main" val="3992035308"/>
                  </a:ext>
                </a:extLst>
              </a:tr>
              <a:tr h="288573">
                <a:tc>
                  <a:txBody>
                    <a:bodyPr/>
                    <a:lstStyle/>
                    <a:p>
                      <a:r>
                        <a:rPr lang="es-ES" sz="2000" dirty="0" err="1"/>
                        <a:t>FlightNumber</a:t>
                      </a:r>
                      <a:endParaRPr lang="es-ES" sz="2000" dirty="0"/>
                    </a:p>
                  </a:txBody>
                  <a:tcPr anchor="ctr"/>
                </a:tc>
                <a:tc>
                  <a:txBody>
                    <a:bodyPr/>
                    <a:lstStyle/>
                    <a:p>
                      <a:r>
                        <a:rPr lang="en-US" sz="2000"/>
                        <a:t>Sequential number of the launch.</a:t>
                      </a:r>
                    </a:p>
                  </a:txBody>
                  <a:tcPr anchor="ctr"/>
                </a:tc>
                <a:extLst>
                  <a:ext uri="{0D108BD9-81ED-4DB2-BD59-A6C34878D82A}">
                    <a16:rowId xmlns:a16="http://schemas.microsoft.com/office/drawing/2014/main" val="3550589262"/>
                  </a:ext>
                </a:extLst>
              </a:tr>
              <a:tr h="288573">
                <a:tc>
                  <a:txBody>
                    <a:bodyPr/>
                    <a:lstStyle/>
                    <a:p>
                      <a:r>
                        <a:rPr lang="es-ES" sz="2000"/>
                        <a:t>Date</a:t>
                      </a:r>
                    </a:p>
                  </a:txBody>
                  <a:tcPr anchor="ctr"/>
                </a:tc>
                <a:tc>
                  <a:txBody>
                    <a:bodyPr/>
                    <a:lstStyle/>
                    <a:p>
                      <a:r>
                        <a:rPr lang="es-ES" sz="2000"/>
                        <a:t>Date of the launch.</a:t>
                      </a:r>
                    </a:p>
                  </a:txBody>
                  <a:tcPr anchor="ctr"/>
                </a:tc>
                <a:extLst>
                  <a:ext uri="{0D108BD9-81ED-4DB2-BD59-A6C34878D82A}">
                    <a16:rowId xmlns:a16="http://schemas.microsoft.com/office/drawing/2014/main" val="4074200185"/>
                  </a:ext>
                </a:extLst>
              </a:tr>
              <a:tr h="288573">
                <a:tc>
                  <a:txBody>
                    <a:bodyPr/>
                    <a:lstStyle/>
                    <a:p>
                      <a:r>
                        <a:rPr lang="es-ES" sz="2000"/>
                        <a:t>BoosterVersion</a:t>
                      </a:r>
                    </a:p>
                  </a:txBody>
                  <a:tcPr anchor="ctr"/>
                </a:tc>
                <a:tc>
                  <a:txBody>
                    <a:bodyPr/>
                    <a:lstStyle/>
                    <a:p>
                      <a:r>
                        <a:rPr lang="en-US" sz="2000"/>
                        <a:t>Name/version of the booster.</a:t>
                      </a:r>
                    </a:p>
                  </a:txBody>
                  <a:tcPr anchor="ctr"/>
                </a:tc>
                <a:extLst>
                  <a:ext uri="{0D108BD9-81ED-4DB2-BD59-A6C34878D82A}">
                    <a16:rowId xmlns:a16="http://schemas.microsoft.com/office/drawing/2014/main" val="1640396801"/>
                  </a:ext>
                </a:extLst>
              </a:tr>
              <a:tr h="288573">
                <a:tc>
                  <a:txBody>
                    <a:bodyPr/>
                    <a:lstStyle/>
                    <a:p>
                      <a:r>
                        <a:rPr lang="es-ES" sz="2000"/>
                        <a:t>PayloadMass</a:t>
                      </a:r>
                    </a:p>
                  </a:txBody>
                  <a:tcPr anchor="ctr"/>
                </a:tc>
                <a:tc>
                  <a:txBody>
                    <a:bodyPr/>
                    <a:lstStyle/>
                    <a:p>
                      <a:r>
                        <a:rPr lang="en-US" sz="2000" dirty="0"/>
                        <a:t>Mass of the payload in kilograms (mean-imputed for missing data).</a:t>
                      </a:r>
                    </a:p>
                  </a:txBody>
                  <a:tcPr anchor="ctr"/>
                </a:tc>
                <a:extLst>
                  <a:ext uri="{0D108BD9-81ED-4DB2-BD59-A6C34878D82A}">
                    <a16:rowId xmlns:a16="http://schemas.microsoft.com/office/drawing/2014/main" val="3668338529"/>
                  </a:ext>
                </a:extLst>
              </a:tr>
              <a:tr h="288573">
                <a:tc>
                  <a:txBody>
                    <a:bodyPr/>
                    <a:lstStyle/>
                    <a:p>
                      <a:r>
                        <a:rPr lang="es-ES" sz="2000"/>
                        <a:t>Orbit</a:t>
                      </a:r>
                    </a:p>
                  </a:txBody>
                  <a:tcPr anchor="ctr"/>
                </a:tc>
                <a:tc>
                  <a:txBody>
                    <a:bodyPr/>
                    <a:lstStyle/>
                    <a:p>
                      <a:r>
                        <a:rPr lang="en-US" sz="2000"/>
                        <a:t>Orbital destination of the payload.</a:t>
                      </a:r>
                    </a:p>
                  </a:txBody>
                  <a:tcPr anchor="ctr"/>
                </a:tc>
                <a:extLst>
                  <a:ext uri="{0D108BD9-81ED-4DB2-BD59-A6C34878D82A}">
                    <a16:rowId xmlns:a16="http://schemas.microsoft.com/office/drawing/2014/main" val="1599811218"/>
                  </a:ext>
                </a:extLst>
              </a:tr>
              <a:tr h="288573">
                <a:tc>
                  <a:txBody>
                    <a:bodyPr/>
                    <a:lstStyle/>
                    <a:p>
                      <a:r>
                        <a:rPr lang="es-ES" sz="2000"/>
                        <a:t>LaunchSite</a:t>
                      </a:r>
                    </a:p>
                  </a:txBody>
                  <a:tcPr anchor="ctr"/>
                </a:tc>
                <a:tc>
                  <a:txBody>
                    <a:bodyPr/>
                    <a:lstStyle/>
                    <a:p>
                      <a:r>
                        <a:rPr lang="en-US" sz="2000" dirty="0"/>
                        <a:t>Name of the launch site.</a:t>
                      </a:r>
                    </a:p>
                  </a:txBody>
                  <a:tcPr anchor="ctr"/>
                </a:tc>
                <a:extLst>
                  <a:ext uri="{0D108BD9-81ED-4DB2-BD59-A6C34878D82A}">
                    <a16:rowId xmlns:a16="http://schemas.microsoft.com/office/drawing/2014/main" val="1808526444"/>
                  </a:ext>
                </a:extLst>
              </a:tr>
              <a:tr h="288573">
                <a:tc>
                  <a:txBody>
                    <a:bodyPr/>
                    <a:lstStyle/>
                    <a:p>
                      <a:r>
                        <a:rPr lang="es-ES" sz="2000"/>
                        <a:t>Outcome</a:t>
                      </a:r>
                    </a:p>
                  </a:txBody>
                  <a:tcPr anchor="ctr"/>
                </a:tc>
                <a:tc>
                  <a:txBody>
                    <a:bodyPr/>
                    <a:lstStyle/>
                    <a:p>
                      <a:r>
                        <a:rPr lang="en-US" sz="2000"/>
                        <a:t>Landing success or failure details.</a:t>
                      </a:r>
                    </a:p>
                  </a:txBody>
                  <a:tcPr anchor="ctr"/>
                </a:tc>
                <a:extLst>
                  <a:ext uri="{0D108BD9-81ED-4DB2-BD59-A6C34878D82A}">
                    <a16:rowId xmlns:a16="http://schemas.microsoft.com/office/drawing/2014/main" val="2264724140"/>
                  </a:ext>
                </a:extLst>
              </a:tr>
              <a:tr h="288573">
                <a:tc>
                  <a:txBody>
                    <a:bodyPr/>
                    <a:lstStyle/>
                    <a:p>
                      <a:r>
                        <a:rPr lang="es-ES" sz="2000"/>
                        <a:t>Flights</a:t>
                      </a:r>
                    </a:p>
                  </a:txBody>
                  <a:tcPr anchor="ctr"/>
                </a:tc>
                <a:tc>
                  <a:txBody>
                    <a:bodyPr/>
                    <a:lstStyle/>
                    <a:p>
                      <a:r>
                        <a:rPr lang="en-US" sz="2000"/>
                        <a:t>Number of flights for the core.</a:t>
                      </a:r>
                    </a:p>
                  </a:txBody>
                  <a:tcPr anchor="ctr"/>
                </a:tc>
                <a:extLst>
                  <a:ext uri="{0D108BD9-81ED-4DB2-BD59-A6C34878D82A}">
                    <a16:rowId xmlns:a16="http://schemas.microsoft.com/office/drawing/2014/main" val="1263525303"/>
                  </a:ext>
                </a:extLst>
              </a:tr>
              <a:tr h="288573">
                <a:tc>
                  <a:txBody>
                    <a:bodyPr/>
                    <a:lstStyle/>
                    <a:p>
                      <a:r>
                        <a:rPr lang="es-ES" sz="2000"/>
                        <a:t>GridFins, Legs</a:t>
                      </a:r>
                    </a:p>
                  </a:txBody>
                  <a:tcPr anchor="ctr"/>
                </a:tc>
                <a:tc>
                  <a:txBody>
                    <a:bodyPr/>
                    <a:lstStyle/>
                    <a:p>
                      <a:r>
                        <a:rPr lang="en-US" sz="2000" dirty="0"/>
                        <a:t>Boolean values indicating booster hardware usage.</a:t>
                      </a:r>
                    </a:p>
                  </a:txBody>
                  <a:tcPr anchor="ctr"/>
                </a:tc>
                <a:extLst>
                  <a:ext uri="{0D108BD9-81ED-4DB2-BD59-A6C34878D82A}">
                    <a16:rowId xmlns:a16="http://schemas.microsoft.com/office/drawing/2014/main" val="2335315739"/>
                  </a:ext>
                </a:extLst>
              </a:tr>
            </a:tbl>
          </a:graphicData>
        </a:graphic>
      </p:graphicFrame>
    </p:spTree>
    <p:extLst>
      <p:ext uri="{BB962C8B-B14F-4D97-AF65-F5344CB8AC3E}">
        <p14:creationId xmlns:p14="http://schemas.microsoft.com/office/powerpoint/2010/main" val="36810014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8896</TotalTime>
  <Words>3741</Words>
  <Application>Microsoft Office PowerPoint</Application>
  <PresentationFormat>Panorámica</PresentationFormat>
  <Paragraphs>379</Paragraphs>
  <Slides>48</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48</vt:i4>
      </vt:variant>
    </vt:vector>
  </HeadingPairs>
  <TitlesOfParts>
    <vt:vector size="54" baseType="lpstr">
      <vt:lpstr>Abadi</vt:lpstr>
      <vt:lpstr>Arial</vt:lpstr>
      <vt:lpstr>Calibri</vt:lpstr>
      <vt:lpstr>IBM Plex Mono SemiBold</vt:lpstr>
      <vt:lpstr>Lucida Console</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Ayelén Hidalgo Blasco</cp:lastModifiedBy>
  <cp:revision>203</cp:revision>
  <dcterms:created xsi:type="dcterms:W3CDTF">2021-04-29T18:58:34Z</dcterms:created>
  <dcterms:modified xsi:type="dcterms:W3CDTF">2024-12-03T18:29:48Z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